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6" r:id="rId1"/>
    <p:sldMasterId id="2147483918" r:id="rId2"/>
  </p:sldMasterIdLst>
  <p:notesMasterIdLst>
    <p:notesMasterId r:id="rId33"/>
  </p:notesMasterIdLst>
  <p:sldIdLst>
    <p:sldId id="256" r:id="rId3"/>
    <p:sldId id="279" r:id="rId4"/>
    <p:sldId id="263" r:id="rId5"/>
    <p:sldId id="258" r:id="rId6"/>
    <p:sldId id="259" r:id="rId7"/>
    <p:sldId id="260" r:id="rId8"/>
    <p:sldId id="270" r:id="rId9"/>
    <p:sldId id="273" r:id="rId10"/>
    <p:sldId id="274" r:id="rId11"/>
    <p:sldId id="285" r:id="rId12"/>
    <p:sldId id="286" r:id="rId13"/>
    <p:sldId id="287" r:id="rId14"/>
    <p:sldId id="288" r:id="rId15"/>
    <p:sldId id="267" r:id="rId16"/>
    <p:sldId id="264" r:id="rId17"/>
    <p:sldId id="268" r:id="rId18"/>
    <p:sldId id="289" r:id="rId19"/>
    <p:sldId id="290" r:id="rId20"/>
    <p:sldId id="271" r:id="rId21"/>
    <p:sldId id="262" r:id="rId22"/>
    <p:sldId id="284" r:id="rId23"/>
    <p:sldId id="291" r:id="rId24"/>
    <p:sldId id="292" r:id="rId25"/>
    <p:sldId id="293" r:id="rId26"/>
    <p:sldId id="276" r:id="rId27"/>
    <p:sldId id="272" r:id="rId28"/>
    <p:sldId id="295" r:id="rId29"/>
    <p:sldId id="296" r:id="rId30"/>
    <p:sldId id="294" r:id="rId31"/>
    <p:sldId id="269" r:id="rId3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9005AA7-7319-4BB8-AB2C-8BF152528C38}">
          <p14:sldIdLst>
            <p14:sldId id="256"/>
            <p14:sldId id="279"/>
            <p14:sldId id="263"/>
            <p14:sldId id="258"/>
            <p14:sldId id="259"/>
            <p14:sldId id="260"/>
            <p14:sldId id="270"/>
            <p14:sldId id="273"/>
            <p14:sldId id="274"/>
            <p14:sldId id="285"/>
            <p14:sldId id="286"/>
            <p14:sldId id="287"/>
            <p14:sldId id="288"/>
            <p14:sldId id="267"/>
            <p14:sldId id="264"/>
            <p14:sldId id="268"/>
            <p14:sldId id="289"/>
            <p14:sldId id="290"/>
            <p14:sldId id="271"/>
            <p14:sldId id="262"/>
            <p14:sldId id="284"/>
            <p14:sldId id="291"/>
            <p14:sldId id="292"/>
            <p14:sldId id="293"/>
          </p14:sldIdLst>
        </p14:section>
        <p14:section name="Untitled Section" id="{695FA1C0-AA33-4DE2-8F5F-84EBD4D805EC}">
          <p14:sldIdLst>
            <p14:sldId id="276"/>
            <p14:sldId id="272"/>
            <p14:sldId id="295"/>
            <p14:sldId id="296"/>
            <p14:sldId id="294"/>
          </p14:sldIdLst>
        </p14:section>
        <p14:section name="Untitled Section" id="{044BC2AA-4260-4B64-B4D0-27AAFF0A8452}">
          <p14:sldIdLst>
            <p14:sldId id="2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ather Bromberg" initials="HB" lastIdx="7" clrIdx="0">
    <p:extLst>
      <p:ext uri="{19B8F6BF-5375-455C-9EA6-DF929625EA0E}">
        <p15:presenceInfo xmlns:p15="http://schemas.microsoft.com/office/powerpoint/2012/main" userId="S-1-12-1-2183000186-1253197959-2455526845-35489258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4660"/>
  </p:normalViewPr>
  <p:slideViewPr>
    <p:cSldViewPr snapToGrid="0">
      <p:cViewPr varScale="1">
        <p:scale>
          <a:sx n="72" d="100"/>
          <a:sy n="72" d="100"/>
        </p:scale>
        <p:origin x="570" y="7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265C83E-5687-4025-8677-B2346F9A140A}" type="datetimeFigureOut">
              <a:rPr lang="en-US" smtClean="0"/>
              <a:t>12/5/2018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8D9ED3F8-013E-4764-9BA2-A6068007DCDE}" type="slidenum">
              <a:rPr lang="en-US" smtClean="0"/>
              <a:t>‹#›</a:t>
            </a:fld>
            <a:endParaRPr lang="en-US"/>
          </a:p>
        </p:txBody>
      </p:sp>
    </p:spTree>
    <p:extLst>
      <p:ext uri="{BB962C8B-B14F-4D97-AF65-F5344CB8AC3E}">
        <p14:creationId xmlns:p14="http://schemas.microsoft.com/office/powerpoint/2010/main" val="450235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1B805F-FF0F-4BAA-A3A3-E4F945D687F8}" type="datetimeFigureOut">
              <a:rPr lang="en-US" smtClean="0"/>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rIns="45720"/>
          <a:lstStyle/>
          <a:p>
            <a:fld id="{4FAB73BC-B049-4115-A692-8D63A059BFB8}" type="slidenum">
              <a:rPr lang="en-US" smtClean="0"/>
              <a:pPr/>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065812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61F3A6-CC5D-4649-8527-DB0C21FDDFD9}" type="datetimeFigureOut">
              <a:rPr lang="en-US" smtClean="0"/>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417269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6F927C-B73E-4F9D-ADFE-F6E23BD7CEE8}" type="datetimeFigureOut">
              <a:rPr lang="en-US" smtClean="0"/>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99572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B1FFFF-984A-4EE5-9BF2-EC9310C878F1}" type="datetimeFigureOut">
              <a:rPr lang="en-US" smtClean="0"/>
              <a:t>12/5/2018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474845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3271C1-B42E-4A60-A25F-0185B888604B}" type="datetimeFigureOut">
              <a:rPr lang="en-US" smtClean="0"/>
              <a:t>12/5/2018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14009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416292-3725-4763-8973-4C59F0403D99}" type="datetimeFigureOut">
              <a:rPr lang="en-US" smtClean="0"/>
              <a:t>12/5/2018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962983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86996D1-8909-469F-911A-4C12C68BF5D9}" type="datetimeFigureOut">
              <a:rPr lang="en-US" smtClean="0"/>
              <a:t>12/5/2018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93972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16A73BC-5D11-4675-B334-102E1E8C9B50}" type="datetimeFigureOut">
              <a:rPr lang="en-US" smtClean="0"/>
              <a:t>12/5/2018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02215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7B8E45F-652B-4E89-8925-000B0AB8FD98}" type="datetimeFigureOut">
              <a:rPr lang="en-US" smtClean="0"/>
              <a:t>12/5/2018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83334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0B5C51-60B3-48EF-AA78-DB950F30DBA2}" type="datetimeFigureOut">
              <a:rPr lang="en-US" smtClean="0"/>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99315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D676B-6E73-4E3B-A9B3-4966DB9B52A5}" type="datetimeFigureOut">
              <a:rPr lang="en-US" smtClean="0"/>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3862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83253-99EB-4877-B670-AA4261252F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8495EB-2071-4BC5-8C07-2EB73BDBF3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CC507E-27EE-489C-B19C-1179AD566745}"/>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5" name="Footer Placeholder 4">
            <a:extLst>
              <a:ext uri="{FF2B5EF4-FFF2-40B4-BE49-F238E27FC236}">
                <a16:creationId xmlns:a16="http://schemas.microsoft.com/office/drawing/2014/main" id="{78104033-1949-4C2E-801E-930E4484BF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5CB644-6723-4216-BA6F-12A8C557B317}"/>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48229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CE28-31E2-4F82-A0E2-BE94BF7AA1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C8BED4-D07D-4DED-84B5-B5C7D141812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4DB539-5385-4B13-B55D-235D9B134AFF}"/>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5" name="Footer Placeholder 4">
            <a:extLst>
              <a:ext uri="{FF2B5EF4-FFF2-40B4-BE49-F238E27FC236}">
                <a16:creationId xmlns:a16="http://schemas.microsoft.com/office/drawing/2014/main" id="{26D99AB6-EF08-4E2E-A65B-E5943F3B0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08653A-20AE-464F-B9A4-CD5C0DC8F2C7}"/>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2035615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D371-A5CC-4FE5-9D99-6B904C7278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E76035-D20B-4973-8FE5-F59B3CF377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117FDD5-19B5-4452-82E0-E95CA462CAEE}"/>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5" name="Footer Placeholder 4">
            <a:extLst>
              <a:ext uri="{FF2B5EF4-FFF2-40B4-BE49-F238E27FC236}">
                <a16:creationId xmlns:a16="http://schemas.microsoft.com/office/drawing/2014/main" id="{734506F2-A297-49A8-BA19-159A1CA315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8C0CA-5DCE-4B9B-A313-108A35107DF8}"/>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32353460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83204-BFB4-4FEE-8469-CF411700A7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5C3B18-A560-4C75-B08E-A7DDA38B0AF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43A553E-2DD2-4AF8-AD72-F3CFE9D575F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6A1B31-DE18-4091-8C91-64D9A9BF9A65}"/>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6" name="Footer Placeholder 5">
            <a:extLst>
              <a:ext uri="{FF2B5EF4-FFF2-40B4-BE49-F238E27FC236}">
                <a16:creationId xmlns:a16="http://schemas.microsoft.com/office/drawing/2014/main" id="{304FD91E-6CF5-4ECA-ACAF-CFADE51871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BD4225-298E-466C-BAB9-BDA4CADA03D5}"/>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2839340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EC6F2-4A06-4E56-A835-ACE33028D6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60B251-64FD-495C-8246-941163A521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8098D10-37BD-459C-95C9-F71D97544C2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ECC958-024E-4187-90FD-7A60DF5CD3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4734CC5-AC34-4DBD-AB7E-2D172EE637B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10B8A0-E608-4895-8B71-26B8D18D1003}"/>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8" name="Footer Placeholder 7">
            <a:extLst>
              <a:ext uri="{FF2B5EF4-FFF2-40B4-BE49-F238E27FC236}">
                <a16:creationId xmlns:a16="http://schemas.microsoft.com/office/drawing/2014/main" id="{A9B8E992-9B43-4BAF-8130-C7F0FD9D16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29547E-9C4D-45ED-840D-EC53ADCD9DA0}"/>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455902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E78E3-EEC3-47FE-91B4-3253D278A9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7223BC-9C2D-40E3-B709-E3253296AF23}"/>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4" name="Footer Placeholder 3">
            <a:extLst>
              <a:ext uri="{FF2B5EF4-FFF2-40B4-BE49-F238E27FC236}">
                <a16:creationId xmlns:a16="http://schemas.microsoft.com/office/drawing/2014/main" id="{29864206-A435-4515-8520-A79CDB768A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26627D-E08E-460B-B2E5-222A3F076107}"/>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3195873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856C64-669F-4276-9139-0DA28CB411C5}"/>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3" name="Footer Placeholder 2">
            <a:extLst>
              <a:ext uri="{FF2B5EF4-FFF2-40B4-BE49-F238E27FC236}">
                <a16:creationId xmlns:a16="http://schemas.microsoft.com/office/drawing/2014/main" id="{93678EE8-901B-4289-A781-9AA7CADB7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015A3D-9C5C-48A4-8F90-A07FDB1C599A}"/>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22528733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AC5E7-1680-47CE-98A0-C89F700790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E3F82D-44EC-4A60-B7F8-82A5728833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DC9A69-0AE7-4734-AB93-FA1207DB75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5C03E6-03A8-4540-A35E-6E49F3F176EA}"/>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6" name="Footer Placeholder 5">
            <a:extLst>
              <a:ext uri="{FF2B5EF4-FFF2-40B4-BE49-F238E27FC236}">
                <a16:creationId xmlns:a16="http://schemas.microsoft.com/office/drawing/2014/main" id="{AF23D6D1-4E62-4D12-BFC0-6BAEDCB5EE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91D3F0-BC22-4856-A4CB-80C0718751A1}"/>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36954029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F7FEE-AF5E-434E-8E64-CF68524682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33537D-A8A9-4AD9-BF1D-A947C5BADA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AFCBDD-F922-441C-BAEF-8BC4493623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42F4854-4379-4CEC-B7D8-C7BC042C9F8C}"/>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6" name="Footer Placeholder 5">
            <a:extLst>
              <a:ext uri="{FF2B5EF4-FFF2-40B4-BE49-F238E27FC236}">
                <a16:creationId xmlns:a16="http://schemas.microsoft.com/office/drawing/2014/main" id="{4515F07B-D286-4A22-B4FD-F3EC619872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11AF9C-BA47-42B1-A724-3DFAE50371F8}"/>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24562262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243D0-459E-432B-85A4-84905899E2B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175285-2533-47D7-990B-25D11A0DE75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9AB26F-DCEF-4EE6-B6EC-22A958CEE691}"/>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5" name="Footer Placeholder 4">
            <a:extLst>
              <a:ext uri="{FF2B5EF4-FFF2-40B4-BE49-F238E27FC236}">
                <a16:creationId xmlns:a16="http://schemas.microsoft.com/office/drawing/2014/main" id="{E3C07491-C928-4B3A-AAF7-E067A85B3B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4EB377-F591-4D82-BAB0-635E8927CA08}"/>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23931079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F6534-3F5D-418C-97E6-63EBC83A44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571D72-C948-4E16-8A30-A16345F8656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FD3A14-FC7E-4468-BBA0-8441C1999D7D}"/>
              </a:ext>
            </a:extLst>
          </p:cNvPr>
          <p:cNvSpPr>
            <a:spLocks noGrp="1"/>
          </p:cNvSpPr>
          <p:nvPr>
            <p:ph type="dt" sz="half" idx="10"/>
          </p:nvPr>
        </p:nvSpPr>
        <p:spPr/>
        <p:txBody>
          <a:bodyPr/>
          <a:lstStyle/>
          <a:p>
            <a:fld id="{81B1ECF8-5AC1-46C3-B106-650910E0D569}" type="datetimeFigureOut">
              <a:rPr lang="en-US" smtClean="0"/>
              <a:t>12/5/2018</a:t>
            </a:fld>
            <a:endParaRPr lang="en-US"/>
          </a:p>
        </p:txBody>
      </p:sp>
      <p:sp>
        <p:nvSpPr>
          <p:cNvPr id="5" name="Footer Placeholder 4">
            <a:extLst>
              <a:ext uri="{FF2B5EF4-FFF2-40B4-BE49-F238E27FC236}">
                <a16:creationId xmlns:a16="http://schemas.microsoft.com/office/drawing/2014/main" id="{E73EFF36-F227-41C7-A325-50F0197C16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D66003-BDE0-4429-B72F-E552AC397AF2}"/>
              </a:ext>
            </a:extLst>
          </p:cNvPr>
          <p:cNvSpPr>
            <a:spLocks noGrp="1"/>
          </p:cNvSpPr>
          <p:nvPr>
            <p:ph type="sldNum" sz="quarter" idx="12"/>
          </p:nvPr>
        </p:nvSpPr>
        <p:spPr/>
        <p:txBody>
          <a:bodyPr/>
          <a:lstStyle/>
          <a:p>
            <a:fld id="{FE235613-836E-48C8-B0A2-1EFA87261407}" type="slidenum">
              <a:rPr lang="en-US" smtClean="0"/>
              <a:t>‹#›</a:t>
            </a:fld>
            <a:endParaRPr lang="en-US"/>
          </a:p>
        </p:txBody>
      </p:sp>
    </p:spTree>
    <p:extLst>
      <p:ext uri="{BB962C8B-B14F-4D97-AF65-F5344CB8AC3E}">
        <p14:creationId xmlns:p14="http://schemas.microsoft.com/office/powerpoint/2010/main" val="3533844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Eigth level</a:t>
            </a:r>
          </a:p>
          <a:p>
            <a:pPr lvl="8"/>
            <a:r>
              <a:rPr lang="en-US" dirty="0"/>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C4A3462A-2D5B-48AF-A3D4-EF8A90A50A80}" type="datetimeFigureOut">
              <a:rPr lang="en-US" smtClean="0"/>
              <a:t>12/5/2018</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4FAB73BC-B049-4115-A692-8D63A059BFB8}" type="slidenum">
              <a:rPr lang="en-US" smtClean="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79695945"/>
      </p:ext>
    </p:extLst>
  </p:cSld>
  <p:clrMap bg1="dk1" tx1="lt1" bg2="dk2" tx2="lt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52DE4A-BE26-4D4D-907F-A28955BF61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DABE9B-FCE3-41FC-A547-5CD0623797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8D7430-9AFC-47EB-9E9B-BBDFBD7A3C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B1ECF8-5AC1-46C3-B106-650910E0D569}" type="datetimeFigureOut">
              <a:rPr lang="en-US" smtClean="0"/>
              <a:t>12/5/2018</a:t>
            </a:fld>
            <a:endParaRPr lang="en-US"/>
          </a:p>
        </p:txBody>
      </p:sp>
      <p:sp>
        <p:nvSpPr>
          <p:cNvPr id="5" name="Footer Placeholder 4">
            <a:extLst>
              <a:ext uri="{FF2B5EF4-FFF2-40B4-BE49-F238E27FC236}">
                <a16:creationId xmlns:a16="http://schemas.microsoft.com/office/drawing/2014/main" id="{B7AB4208-D7BF-4CA9-9918-B4D1EA390A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F36DCB5-E27B-4644-A7B5-43AA2B3896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235613-836E-48C8-B0A2-1EFA87261407}" type="slidenum">
              <a:rPr lang="en-US" smtClean="0"/>
              <a:t>‹#›</a:t>
            </a:fld>
            <a:endParaRPr lang="en-US"/>
          </a:p>
        </p:txBody>
      </p:sp>
    </p:spTree>
    <p:extLst>
      <p:ext uri="{BB962C8B-B14F-4D97-AF65-F5344CB8AC3E}">
        <p14:creationId xmlns:p14="http://schemas.microsoft.com/office/powerpoint/2010/main" val="952388768"/>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pic>
        <p:nvPicPr>
          <p:cNvPr id="5" name="Picture 4" descr="A tree in front of a body of water&#10;&#10;Description generated with high confidence">
            <a:extLst>
              <a:ext uri="{FF2B5EF4-FFF2-40B4-BE49-F238E27FC236}">
                <a16:creationId xmlns:a16="http://schemas.microsoft.com/office/drawing/2014/main" id="{8F8A79DA-AAA2-4BDB-B1B9-844C82CF7871}"/>
              </a:ext>
            </a:extLst>
          </p:cNvPr>
          <p:cNvPicPr>
            <a:picLocks noChangeAspect="1"/>
          </p:cNvPicPr>
          <p:nvPr/>
        </p:nvPicPr>
        <p:blipFill>
          <a:blip r:embed="rId2"/>
          <a:stretch>
            <a:fillRect/>
          </a:stretch>
        </p:blipFill>
        <p:spPr>
          <a:xfrm>
            <a:off x="1229864" y="1065530"/>
            <a:ext cx="4338850" cy="4382677"/>
          </a:xfrm>
          <a:prstGeom prst="rect">
            <a:avLst/>
          </a:prstGeom>
        </p:spPr>
      </p:pic>
      <p:sp>
        <p:nvSpPr>
          <p:cNvPr id="2" name="Title 1">
            <a:extLst>
              <a:ext uri="{FF2B5EF4-FFF2-40B4-BE49-F238E27FC236}">
                <a16:creationId xmlns:a16="http://schemas.microsoft.com/office/drawing/2014/main" id="{25B4267D-FF2B-4AD5-9F21-5FD77D9764C0}"/>
              </a:ext>
            </a:extLst>
          </p:cNvPr>
          <p:cNvSpPr>
            <a:spLocks noGrp="1"/>
          </p:cNvSpPr>
          <p:nvPr>
            <p:ph type="ctrTitle"/>
          </p:nvPr>
        </p:nvSpPr>
        <p:spPr>
          <a:xfrm>
            <a:off x="7576820" y="0"/>
            <a:ext cx="4615180" cy="3736099"/>
          </a:xfrm>
        </p:spPr>
        <p:txBody>
          <a:bodyPr anchor="ctr">
            <a:normAutofit/>
          </a:bodyPr>
          <a:lstStyle/>
          <a:p>
            <a:r>
              <a:rPr lang="en-US" sz="8000" dirty="0"/>
              <a:t>Board of Directors Meeting</a:t>
            </a:r>
          </a:p>
        </p:txBody>
      </p:sp>
      <p:sp>
        <p:nvSpPr>
          <p:cNvPr id="3" name="Subtitle 2">
            <a:extLst>
              <a:ext uri="{FF2B5EF4-FFF2-40B4-BE49-F238E27FC236}">
                <a16:creationId xmlns:a16="http://schemas.microsoft.com/office/drawing/2014/main" id="{5C1ADE63-369B-4B61-9A3E-781EBEB4E977}"/>
              </a:ext>
            </a:extLst>
          </p:cNvPr>
          <p:cNvSpPr>
            <a:spLocks noGrp="1"/>
          </p:cNvSpPr>
          <p:nvPr>
            <p:ph type="subTitle" idx="1"/>
          </p:nvPr>
        </p:nvSpPr>
        <p:spPr>
          <a:xfrm>
            <a:off x="7502650" y="5165889"/>
            <a:ext cx="4615180" cy="1692111"/>
          </a:xfrm>
          <a:solidFill>
            <a:schemeClr val="bg1"/>
          </a:solidFill>
        </p:spPr>
        <p:txBody>
          <a:bodyPr>
            <a:normAutofit fontScale="92500" lnSpcReduction="20000"/>
          </a:bodyPr>
          <a:lstStyle/>
          <a:p>
            <a:pPr algn="ctr"/>
            <a:endParaRPr lang="en-US" sz="1400" b="0" dirty="0"/>
          </a:p>
          <a:p>
            <a:pPr algn="ctr"/>
            <a:r>
              <a:rPr lang="en-US" sz="3300" b="0" dirty="0"/>
              <a:t>Baker, Manock &amp; Jensen </a:t>
            </a:r>
          </a:p>
          <a:p>
            <a:pPr algn="ctr"/>
            <a:r>
              <a:rPr lang="en-US" sz="3300" dirty="0"/>
              <a:t>December 5</a:t>
            </a:r>
            <a:r>
              <a:rPr lang="en-US" sz="3300" baseline="30000" dirty="0"/>
              <a:t>th</a:t>
            </a:r>
            <a:r>
              <a:rPr lang="en-US" sz="3300" dirty="0"/>
              <a:t>, 2018</a:t>
            </a:r>
            <a:endParaRPr lang="en-US" sz="3300" b="0" dirty="0"/>
          </a:p>
          <a:p>
            <a:pPr algn="ctr"/>
            <a:endParaRPr lang="en-US" sz="1400" b="0" dirty="0">
              <a:solidFill>
                <a:schemeClr val="tx1">
                  <a:lumMod val="85000"/>
                  <a:lumOff val="15000"/>
                </a:schemeClr>
              </a:solidFill>
            </a:endParaRPr>
          </a:p>
        </p:txBody>
      </p:sp>
    </p:spTree>
    <p:extLst>
      <p:ext uri="{BB962C8B-B14F-4D97-AF65-F5344CB8AC3E}">
        <p14:creationId xmlns:p14="http://schemas.microsoft.com/office/powerpoint/2010/main" val="1703043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13B54-F7DE-474A-B205-1FCA0E0307A1}"/>
              </a:ext>
            </a:extLst>
          </p:cNvPr>
          <p:cNvSpPr>
            <a:spLocks noGrp="1"/>
          </p:cNvSpPr>
          <p:nvPr>
            <p:ph type="ctrTitle"/>
          </p:nvPr>
        </p:nvSpPr>
        <p:spPr/>
        <p:txBody>
          <a:bodyPr/>
          <a:lstStyle/>
          <a:p>
            <a:pPr algn="ctr"/>
            <a:r>
              <a:rPr lang="en-US" sz="6000" dirty="0"/>
              <a:t>Call to Order</a:t>
            </a:r>
          </a:p>
        </p:txBody>
      </p:sp>
      <p:sp>
        <p:nvSpPr>
          <p:cNvPr id="3" name="Subtitle 2">
            <a:extLst>
              <a:ext uri="{FF2B5EF4-FFF2-40B4-BE49-F238E27FC236}">
                <a16:creationId xmlns:a16="http://schemas.microsoft.com/office/drawing/2014/main" id="{1224E765-EE9A-4078-9CA2-2512C4219A3D}"/>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820222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dry grass field&#10;&#10;Description generated with very high confidence">
            <a:extLst>
              <a:ext uri="{FF2B5EF4-FFF2-40B4-BE49-F238E27FC236}">
                <a16:creationId xmlns:a16="http://schemas.microsoft.com/office/drawing/2014/main" id="{7D69D953-5CBB-4ED0-8DBC-4DAC639F3CA0}"/>
              </a:ext>
            </a:extLst>
          </p:cNvPr>
          <p:cNvPicPr>
            <a:picLocks noChangeAspect="1"/>
          </p:cNvPicPr>
          <p:nvPr/>
        </p:nvPicPr>
        <p:blipFill rotWithShape="1">
          <a:blip r:embed="rId2"/>
          <a:srcRect l="2775" t="9091" r="6316"/>
          <a:stretch/>
        </p:blipFill>
        <p:spPr>
          <a:xfrm>
            <a:off x="0" y="995"/>
            <a:ext cx="12192000" cy="6858000"/>
          </a:xfrm>
          <a:prstGeom prst="rect">
            <a:avLst/>
          </a:prstGeom>
        </p:spPr>
      </p:pic>
      <p:sp>
        <p:nvSpPr>
          <p:cNvPr id="26" name="Title 1">
            <a:extLst>
              <a:ext uri="{FF2B5EF4-FFF2-40B4-BE49-F238E27FC236}">
                <a16:creationId xmlns:a16="http://schemas.microsoft.com/office/drawing/2014/main" id="{3293951C-5F16-4129-9933-2EA640613DDD}"/>
              </a:ext>
            </a:extLst>
          </p:cNvPr>
          <p:cNvSpPr>
            <a:spLocks noGrp="1"/>
          </p:cNvSpPr>
          <p:nvPr>
            <p:ph type="title"/>
          </p:nvPr>
        </p:nvSpPr>
        <p:spPr>
          <a:xfrm>
            <a:off x="0" y="4355691"/>
            <a:ext cx="12192000" cy="2145122"/>
          </a:xfrm>
          <a:solidFill>
            <a:schemeClr val="tx1">
              <a:lumMod val="65000"/>
            </a:schemeClr>
          </a:solidFill>
        </p:spPr>
        <p:txBody>
          <a:bodyPr vert="horz" lIns="91440" tIns="45720" rIns="91440" bIns="45720" rtlCol="0" anchor="b">
            <a:normAutofit/>
          </a:bodyPr>
          <a:lstStyle/>
          <a:p>
            <a:pPr algn="ctr">
              <a:lnSpc>
                <a:spcPct val="85000"/>
              </a:lnSpc>
            </a:pPr>
            <a:r>
              <a:rPr lang="en-US" sz="5200" b="1" kern="1200" cap="none" baseline="0" dirty="0">
                <a:blipFill dpi="0" rotWithShape="1">
                  <a:blip r:embed="rId3">
                    <a:extLst/>
                  </a:blip>
                  <a:srcRect/>
                  <a:tile tx="6350" ty="-127000" sx="65000" sy="64000" flip="none" algn="tl"/>
                </a:blipFill>
                <a:latin typeface="+mj-lt"/>
                <a:ea typeface="+mj-ea"/>
                <a:cs typeface="+mj-cs"/>
              </a:rPr>
              <a:t>Consent Agenda:</a:t>
            </a:r>
            <a:br>
              <a:rPr lang="en-US" sz="5200" b="1" kern="1200" cap="none" baseline="0" dirty="0">
                <a:blipFill dpi="0" rotWithShape="1">
                  <a:blip r:embed="rId3">
                    <a:extLst/>
                  </a:blip>
                  <a:srcRect/>
                  <a:tile tx="6350" ty="-127000" sx="65000" sy="64000" flip="none" algn="tl"/>
                </a:blipFill>
                <a:latin typeface="+mj-lt"/>
                <a:ea typeface="+mj-ea"/>
                <a:cs typeface="+mj-cs"/>
              </a:rPr>
            </a:br>
            <a:br>
              <a:rPr lang="en-US" sz="5200" b="1" kern="1200" cap="none" baseline="0" dirty="0">
                <a:blipFill dpi="0" rotWithShape="1">
                  <a:blip r:embed="rId3">
                    <a:extLst/>
                  </a:blip>
                  <a:srcRect/>
                  <a:tile tx="6350" ty="-127000" sx="65000" sy="64000" flip="none" algn="tl"/>
                </a:blipFill>
                <a:latin typeface="+mj-lt"/>
                <a:ea typeface="+mj-ea"/>
                <a:cs typeface="+mj-cs"/>
              </a:rPr>
            </a:br>
            <a:r>
              <a:rPr lang="en-US" sz="4000" b="1" kern="1200" cap="none" baseline="0" dirty="0">
                <a:blipFill dpi="0" rotWithShape="1">
                  <a:blip r:embed="rId3">
                    <a:extLst/>
                  </a:blip>
                  <a:srcRect/>
                  <a:tile tx="6350" ty="-127000" sx="65000" sy="64000" flip="none" algn="tl"/>
                </a:blipFill>
                <a:latin typeface="+mj-lt"/>
                <a:ea typeface="+mj-ea"/>
                <a:cs typeface="+mj-cs"/>
              </a:rPr>
              <a:t>Minutes from October 20, 2018 Meeting</a:t>
            </a:r>
          </a:p>
        </p:txBody>
      </p:sp>
    </p:spTree>
    <p:extLst>
      <p:ext uri="{BB962C8B-B14F-4D97-AF65-F5344CB8AC3E}">
        <p14:creationId xmlns:p14="http://schemas.microsoft.com/office/powerpoint/2010/main" val="41630696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3" name="Picture 22">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5" name="Rectangle 24">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8">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TextBox 32">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35" name="Rectangle 34">
            <a:extLst>
              <a:ext uri="{FF2B5EF4-FFF2-40B4-BE49-F238E27FC236}">
                <a16:creationId xmlns:a16="http://schemas.microsoft.com/office/drawing/2014/main" id="{D028FBE5-2515-4CF7-9061-EDC988E0A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10C2A92B-92F5-430A-A370-FD864418A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39" name="Picture 38">
            <a:extLst>
              <a:ext uri="{FF2B5EF4-FFF2-40B4-BE49-F238E27FC236}">
                <a16:creationId xmlns:a16="http://schemas.microsoft.com/office/drawing/2014/main" id="{C151BBAC-D417-4C14-AAFE-8AAA55B26E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1" name="Rectangle 40">
            <a:extLst>
              <a:ext uri="{FF2B5EF4-FFF2-40B4-BE49-F238E27FC236}">
                <a16:creationId xmlns:a16="http://schemas.microsoft.com/office/drawing/2014/main" id="{7DBE5AD7-4CDA-4167-83AD-34003BB38D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D580359-F271-4995-847D-4B9BBE8DE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FE338A2-FC59-4CD5-84F6-6D7B39CC5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96BBD1-5DDC-4845-90FB-2DEBAE3BB00A}"/>
              </a:ext>
            </a:extLst>
          </p:cNvPr>
          <p:cNvSpPr>
            <a:spLocks noGrp="1"/>
          </p:cNvSpPr>
          <p:nvPr>
            <p:ph type="title"/>
          </p:nvPr>
        </p:nvSpPr>
        <p:spPr>
          <a:xfrm>
            <a:off x="7559704" y="808056"/>
            <a:ext cx="3013024" cy="1077229"/>
          </a:xfrm>
        </p:spPr>
        <p:txBody>
          <a:bodyPr vert="horz" lIns="91440" tIns="45720" rIns="91440" bIns="45720" rtlCol="0" anchor="t">
            <a:normAutofit/>
          </a:bodyPr>
          <a:lstStyle/>
          <a:p>
            <a:r>
              <a:rPr lang="en-US" sz="3400"/>
              <a:t>Agenda</a:t>
            </a:r>
          </a:p>
        </p:txBody>
      </p:sp>
      <p:pic>
        <p:nvPicPr>
          <p:cNvPr id="16" name="Picture Placeholder 15" descr="A picture containing text, map&#10;&#10;Description generated with very high confidence">
            <a:extLst>
              <a:ext uri="{FF2B5EF4-FFF2-40B4-BE49-F238E27FC236}">
                <a16:creationId xmlns:a16="http://schemas.microsoft.com/office/drawing/2014/main" id="{E649C296-2D8D-4E44-9B11-9243805EEF85}"/>
              </a:ext>
            </a:extLst>
          </p:cNvPr>
          <p:cNvPicPr>
            <a:picLocks noGrp="1" noChangeAspect="1"/>
          </p:cNvPicPr>
          <p:nvPr>
            <p:ph type="pic" idx="1"/>
          </p:nvPr>
        </p:nvPicPr>
        <p:blipFill rotWithShape="1">
          <a:blip r:embed="rId4">
            <a:extLst/>
          </a:blip>
          <a:srcRect l="21403" r="21405" b="1"/>
          <a:stretch/>
        </p:blipFill>
        <p:spPr>
          <a:xfrm>
            <a:off x="1659296" y="647190"/>
            <a:ext cx="4914867" cy="5564283"/>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47" name="TextBox 46">
            <a:extLst>
              <a:ext uri="{FF2B5EF4-FFF2-40B4-BE49-F238E27FC236}">
                <a16:creationId xmlns:a16="http://schemas.microsoft.com/office/drawing/2014/main" id="{28C2C105-F0AE-4C2F-8016-AD50F5531CC1}"/>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2481"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3" name="Text Placeholder 2">
            <a:extLst>
              <a:ext uri="{FF2B5EF4-FFF2-40B4-BE49-F238E27FC236}">
                <a16:creationId xmlns:a16="http://schemas.microsoft.com/office/drawing/2014/main" id="{D242A6EF-7BA8-43DB-AC65-E458819D3F38}"/>
              </a:ext>
            </a:extLst>
          </p:cNvPr>
          <p:cNvSpPr>
            <a:spLocks noGrp="1"/>
          </p:cNvSpPr>
          <p:nvPr>
            <p:ph type="body" sz="half" idx="2"/>
          </p:nvPr>
        </p:nvSpPr>
        <p:spPr>
          <a:xfrm>
            <a:off x="6800850" y="1428750"/>
            <a:ext cx="4383617" cy="5162550"/>
          </a:xfrm>
        </p:spPr>
        <p:txBody>
          <a:bodyPr vert="horz" lIns="91440" tIns="45720" rIns="91440" bIns="45720" rtlCol="0" anchor="ctr">
            <a:normAutofit/>
          </a:bodyPr>
          <a:lstStyle/>
          <a:p>
            <a:pPr marL="342900" indent="-182880">
              <a:lnSpc>
                <a:spcPct val="110000"/>
              </a:lnSpc>
              <a:buFont typeface="Wingdings" panose="05000000000000000000" pitchFamily="2" charset="2"/>
              <a:buChar char="§"/>
            </a:pPr>
            <a:endParaRPr lang="en-US" sz="1200" b="1" dirty="0"/>
          </a:p>
          <a:p>
            <a:pPr marL="331470" indent="-182880">
              <a:lnSpc>
                <a:spcPct val="110000"/>
              </a:lnSpc>
              <a:buFont typeface="Wingdings" pitchFamily="2" charset="2"/>
              <a:buChar char="§"/>
            </a:pPr>
            <a:r>
              <a:rPr lang="en-US" sz="1200" b="1" dirty="0"/>
              <a:t>5:00 PM Social Time: Please join us for social time with food provided by SFC staff</a:t>
            </a:r>
          </a:p>
          <a:p>
            <a:pPr marL="331470" indent="-182880">
              <a:lnSpc>
                <a:spcPct val="110000"/>
              </a:lnSpc>
              <a:buFont typeface="Wingdings" pitchFamily="2" charset="2"/>
              <a:buChar char="§"/>
            </a:pPr>
            <a:r>
              <a:rPr lang="en-US" sz="1200" b="1" dirty="0"/>
              <a:t>5:30 PM Call to Order</a:t>
            </a:r>
          </a:p>
          <a:p>
            <a:pPr marL="331470" indent="-182880">
              <a:lnSpc>
                <a:spcPct val="110000"/>
              </a:lnSpc>
              <a:buFont typeface="Wingdings" pitchFamily="2" charset="2"/>
              <a:buChar char="§"/>
            </a:pPr>
            <a:r>
              <a:rPr lang="en-US" sz="1200" b="1" dirty="0"/>
              <a:t>5:30 PM Consent Agenda:</a:t>
            </a:r>
          </a:p>
          <a:p>
            <a:pPr marL="788670" lvl="1" indent="-182880">
              <a:lnSpc>
                <a:spcPct val="110000"/>
              </a:lnSpc>
              <a:buFont typeface="Wingdings" panose="05000000000000000000" pitchFamily="2" charset="2"/>
              <a:buChar char="§"/>
            </a:pPr>
            <a:r>
              <a:rPr lang="en-US" sz="1200" b="1" dirty="0"/>
              <a:t>Minutes from October 20,2018 Meeting</a:t>
            </a:r>
          </a:p>
          <a:p>
            <a:pPr marL="331470" indent="-182880">
              <a:lnSpc>
                <a:spcPct val="110000"/>
              </a:lnSpc>
              <a:buFont typeface="Wingdings" pitchFamily="2" charset="2"/>
              <a:buChar char="§"/>
            </a:pPr>
            <a:r>
              <a:rPr lang="en-US" sz="1200" b="1" dirty="0"/>
              <a:t>5:35 PM Governance</a:t>
            </a:r>
          </a:p>
          <a:p>
            <a:pPr marL="331470" indent="-182880">
              <a:lnSpc>
                <a:spcPct val="110000"/>
              </a:lnSpc>
              <a:buFont typeface="Wingdings" pitchFamily="2" charset="2"/>
              <a:buChar char="§"/>
            </a:pPr>
            <a:r>
              <a:rPr lang="en-US" sz="1200" b="1" dirty="0"/>
              <a:t>5:40 PM Announcements/Information	</a:t>
            </a:r>
          </a:p>
          <a:p>
            <a:pPr marL="331470" indent="-182880">
              <a:lnSpc>
                <a:spcPct val="110000"/>
              </a:lnSpc>
              <a:buFont typeface="Wingdings" pitchFamily="2" charset="2"/>
              <a:buChar char="§"/>
            </a:pPr>
            <a:r>
              <a:rPr lang="en-US" sz="1200" b="1" dirty="0"/>
              <a:t>5:45 PM Treasure’s Report (1</a:t>
            </a:r>
            <a:r>
              <a:rPr lang="en-US" sz="1200" b="1" baseline="30000" dirty="0"/>
              <a:t>st</a:t>
            </a:r>
            <a:r>
              <a:rPr lang="en-US" sz="1200" b="1" dirty="0"/>
              <a:t> </a:t>
            </a:r>
            <a:r>
              <a:rPr lang="en-US" sz="1200" b="1" dirty="0" err="1"/>
              <a:t>Qtr</a:t>
            </a:r>
            <a:r>
              <a:rPr lang="en-US" sz="1200" b="1" dirty="0"/>
              <a:t> 18-19 FY)</a:t>
            </a:r>
          </a:p>
          <a:p>
            <a:pPr marL="331470" indent="-182880">
              <a:lnSpc>
                <a:spcPct val="110000"/>
              </a:lnSpc>
              <a:buFont typeface="Wingdings" pitchFamily="2" charset="2"/>
              <a:buChar char="§"/>
            </a:pPr>
            <a:r>
              <a:rPr lang="en-US" sz="1200" b="1" dirty="0"/>
              <a:t>5:50 PM Development Report (McKenzie Campaign Update)</a:t>
            </a:r>
          </a:p>
          <a:p>
            <a:pPr marL="331470" indent="-182880">
              <a:lnSpc>
                <a:spcPct val="110000"/>
              </a:lnSpc>
              <a:buFont typeface="Wingdings" pitchFamily="2" charset="2"/>
              <a:buChar char="§"/>
            </a:pPr>
            <a:r>
              <a:rPr lang="en-US" sz="1200" b="1" dirty="0"/>
              <a:t>6:00 PM Discussion/ Requests for Approval</a:t>
            </a:r>
          </a:p>
          <a:p>
            <a:pPr marL="331470" indent="-182880">
              <a:lnSpc>
                <a:spcPct val="110000"/>
              </a:lnSpc>
              <a:buFont typeface="Wingdings" pitchFamily="2" charset="2"/>
              <a:buChar char="§"/>
            </a:pPr>
            <a:r>
              <a:rPr lang="en-US" sz="1200" b="1" dirty="0"/>
              <a:t>7:00 PM Logistics for next meeting (January 23,2019)</a:t>
            </a:r>
          </a:p>
          <a:p>
            <a:pPr marL="331470" indent="-182880">
              <a:lnSpc>
                <a:spcPct val="110000"/>
              </a:lnSpc>
              <a:buFont typeface="Wingdings" pitchFamily="2" charset="2"/>
              <a:buChar char="§"/>
            </a:pPr>
            <a:r>
              <a:rPr lang="en-US" sz="1200" b="1" dirty="0"/>
              <a:t>Adjourn to Executive Session </a:t>
            </a:r>
          </a:p>
          <a:p>
            <a:pPr marL="342900" indent="-182880">
              <a:lnSpc>
                <a:spcPct val="110000"/>
              </a:lnSpc>
              <a:buFont typeface="Wingdings" panose="05000000000000000000" pitchFamily="2" charset="2"/>
              <a:buChar char="§"/>
            </a:pPr>
            <a:endParaRPr lang="en-US" sz="700" b="1" dirty="0"/>
          </a:p>
        </p:txBody>
      </p:sp>
      <p:sp>
        <p:nvSpPr>
          <p:cNvPr id="49" name="Rectangle 48">
            <a:extLst>
              <a:ext uri="{FF2B5EF4-FFF2-40B4-BE49-F238E27FC236}">
                <a16:creationId xmlns:a16="http://schemas.microsoft.com/office/drawing/2014/main" id="{A8F57220-9A7B-4037-B5C5-8BE03B333B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6255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50" name="Picture 49">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52" name="Rectangle 51">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 name="Rectangle 53">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 name="Rectangle 55">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 name="Rectangle 57">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 name="TextBox 59">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62" name="Rectangle 61">
            <a:extLst>
              <a:ext uri="{FF2B5EF4-FFF2-40B4-BE49-F238E27FC236}">
                <a16:creationId xmlns:a16="http://schemas.microsoft.com/office/drawing/2014/main" id="{93D02AEE-30DC-4942-A9CA-7A14F8B8E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FD5823F2-909F-442D-BD72-0681CCC140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66" name="Picture 65">
            <a:extLst>
              <a:ext uri="{FF2B5EF4-FFF2-40B4-BE49-F238E27FC236}">
                <a16:creationId xmlns:a16="http://schemas.microsoft.com/office/drawing/2014/main" id="{4231EAF6-FA22-4615-A4D3-D171F7E17A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68" name="Rectangle 67">
            <a:extLst>
              <a:ext uri="{FF2B5EF4-FFF2-40B4-BE49-F238E27FC236}">
                <a16:creationId xmlns:a16="http://schemas.microsoft.com/office/drawing/2014/main" id="{F2699857-2714-4E6A-8E11-6BEB9DF7F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346078E7-FDC0-448B-97DE-4EDA7702E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7266E038-37B1-43CF-AFE0-B21E9F572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CD7A6C-D46D-4C0A-BEAF-B287278162A2}"/>
              </a:ext>
            </a:extLst>
          </p:cNvPr>
          <p:cNvSpPr>
            <a:spLocks noGrp="1"/>
          </p:cNvSpPr>
          <p:nvPr>
            <p:ph type="title"/>
          </p:nvPr>
        </p:nvSpPr>
        <p:spPr>
          <a:xfrm>
            <a:off x="1964444" y="808056"/>
            <a:ext cx="3319381" cy="1077229"/>
          </a:xfrm>
        </p:spPr>
        <p:txBody>
          <a:bodyPr vert="horz" lIns="91440" tIns="45720" rIns="91440" bIns="45720" rtlCol="0" anchor="t">
            <a:normAutofit/>
          </a:bodyPr>
          <a:lstStyle/>
          <a:p>
            <a:pPr algn="l"/>
            <a:r>
              <a:rPr lang="en-US" baseline="0"/>
              <a:t>Governance</a:t>
            </a:r>
          </a:p>
        </p:txBody>
      </p:sp>
      <p:sp>
        <p:nvSpPr>
          <p:cNvPr id="74" name="TextBox 73">
            <a:extLst>
              <a:ext uri="{FF2B5EF4-FFF2-40B4-BE49-F238E27FC236}">
                <a16:creationId xmlns:a16="http://schemas.microsoft.com/office/drawing/2014/main" id="{F6D63D96-DD41-4C5D-BE70-2AE43027F22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8808"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3" name="Content Placeholder 2">
            <a:extLst>
              <a:ext uri="{FF2B5EF4-FFF2-40B4-BE49-F238E27FC236}">
                <a16:creationId xmlns:a16="http://schemas.microsoft.com/office/drawing/2014/main" id="{7112AC49-A1E9-41C6-ABCF-4BB77E961C54}"/>
              </a:ext>
            </a:extLst>
          </p:cNvPr>
          <p:cNvSpPr>
            <a:spLocks noGrp="1"/>
          </p:cNvSpPr>
          <p:nvPr>
            <p:ph sz="half" idx="1"/>
          </p:nvPr>
        </p:nvSpPr>
        <p:spPr>
          <a:xfrm>
            <a:off x="1964444" y="2052116"/>
            <a:ext cx="3319381" cy="3997828"/>
          </a:xfrm>
        </p:spPr>
        <p:txBody>
          <a:bodyPr vert="horz" lIns="91440" tIns="45720" rIns="91440" bIns="45720" rtlCol="0" anchor="ctr">
            <a:normAutofit/>
          </a:bodyPr>
          <a:lstStyle/>
          <a:p>
            <a:pPr marL="0" indent="0"/>
            <a:r>
              <a:rPr lang="en-US" sz="1800" b="1"/>
              <a:t>Vote To Approve Paul Beare as Board Member</a:t>
            </a:r>
          </a:p>
          <a:p>
            <a:pPr marL="0" indent="0"/>
            <a:r>
              <a:rPr lang="en-US" sz="1800" b="1"/>
              <a:t>Vote on 2019 Slate of Officers</a:t>
            </a:r>
          </a:p>
        </p:txBody>
      </p:sp>
      <p:pic>
        <p:nvPicPr>
          <p:cNvPr id="10" name="Content Placeholder 9" descr="A close up of a tree&#10;&#10;Description generated with very high confidence">
            <a:extLst>
              <a:ext uri="{FF2B5EF4-FFF2-40B4-BE49-F238E27FC236}">
                <a16:creationId xmlns:a16="http://schemas.microsoft.com/office/drawing/2014/main" id="{E26AABCE-13F7-4C0A-8C5B-DE5C2DDA8C09}"/>
              </a:ext>
            </a:extLst>
          </p:cNvPr>
          <p:cNvPicPr>
            <a:picLocks noGrp="1" noChangeAspect="1"/>
          </p:cNvPicPr>
          <p:nvPr>
            <p:ph sz="half" idx="2"/>
          </p:nvPr>
        </p:nvPicPr>
        <p:blipFill rotWithShape="1">
          <a:blip r:embed="rId4"/>
          <a:srcRect r="27055"/>
          <a:stretch/>
        </p:blipFill>
        <p:spPr>
          <a:xfrm rot="5400000">
            <a:off x="5311731" y="785038"/>
            <a:ext cx="6858000" cy="5288377"/>
          </a:xfrm>
          <a:prstGeom prst="rect">
            <a:avLst/>
          </a:prstGeom>
          <a:ln w="12700">
            <a:solidFill>
              <a:schemeClr val="tx1"/>
            </a:solidFill>
          </a:ln>
        </p:spPr>
      </p:pic>
      <p:sp>
        <p:nvSpPr>
          <p:cNvPr id="76" name="Rectangle 75">
            <a:extLst>
              <a:ext uri="{FF2B5EF4-FFF2-40B4-BE49-F238E27FC236}">
                <a16:creationId xmlns:a16="http://schemas.microsoft.com/office/drawing/2014/main" id="{31E37FC9-ED36-42CE-9877-9EAB50FA8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2586"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558323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hillside&#10;&#10;Description automatically generated">
            <a:extLst>
              <a:ext uri="{FF2B5EF4-FFF2-40B4-BE49-F238E27FC236}">
                <a16:creationId xmlns:a16="http://schemas.microsoft.com/office/drawing/2014/main" id="{E695A094-7797-47C0-99E8-38B718D78B4D}"/>
              </a:ext>
            </a:extLst>
          </p:cNvPr>
          <p:cNvPicPr>
            <a:picLocks noChangeAspect="1"/>
          </p:cNvPicPr>
          <p:nvPr/>
        </p:nvPicPr>
        <p:blipFill>
          <a:blip r:embed="rId2"/>
          <a:stretch>
            <a:fillRect/>
          </a:stretch>
        </p:blipFill>
        <p:spPr>
          <a:xfrm>
            <a:off x="1523999" y="0"/>
            <a:ext cx="10753726" cy="6858000"/>
          </a:xfrm>
          <a:prstGeom prst="rect">
            <a:avLst/>
          </a:prstGeom>
        </p:spPr>
      </p:pic>
      <p:sp>
        <p:nvSpPr>
          <p:cNvPr id="2" name="Title 1">
            <a:extLst>
              <a:ext uri="{FF2B5EF4-FFF2-40B4-BE49-F238E27FC236}">
                <a16:creationId xmlns:a16="http://schemas.microsoft.com/office/drawing/2014/main" id="{0083AA8F-05BE-469B-92B0-F0CB3DC6F1B5}"/>
              </a:ext>
            </a:extLst>
          </p:cNvPr>
          <p:cNvSpPr>
            <a:spLocks noGrp="1"/>
          </p:cNvSpPr>
          <p:nvPr>
            <p:ph type="ctrTitle"/>
          </p:nvPr>
        </p:nvSpPr>
        <p:spPr>
          <a:xfrm>
            <a:off x="1051560" y="2612367"/>
            <a:ext cx="9966960" cy="3017156"/>
          </a:xfrm>
        </p:spPr>
        <p:txBody>
          <a:bodyPr>
            <a:normAutofit/>
          </a:bodyPr>
          <a:lstStyle/>
          <a:p>
            <a:r>
              <a:rPr lang="en-US" dirty="0"/>
              <a:t>Announcements /</a:t>
            </a:r>
            <a:br>
              <a:rPr lang="en-US" dirty="0"/>
            </a:br>
            <a:r>
              <a:rPr lang="en-US" dirty="0"/>
              <a:t>Information</a:t>
            </a:r>
            <a:endParaRPr lang="en-US"/>
          </a:p>
        </p:txBody>
      </p:sp>
      <p:sp>
        <p:nvSpPr>
          <p:cNvPr id="3" name="Text Placeholder 2">
            <a:extLst>
              <a:ext uri="{FF2B5EF4-FFF2-40B4-BE49-F238E27FC236}">
                <a16:creationId xmlns:a16="http://schemas.microsoft.com/office/drawing/2014/main" id="{F8F5305D-BF38-4244-A49C-3C2C962C4D73}"/>
              </a:ext>
            </a:extLst>
          </p:cNvPr>
          <p:cNvSpPr>
            <a:spLocks noGrp="1"/>
          </p:cNvSpPr>
          <p:nvPr>
            <p:ph type="subTitle" idx="1"/>
          </p:nvPr>
        </p:nvSpPr>
        <p:spPr>
          <a:xfrm>
            <a:off x="1069848" y="5565117"/>
            <a:ext cx="7891272" cy="620015"/>
          </a:xfrm>
          <a:ln>
            <a:noFill/>
          </a:ln>
        </p:spPr>
        <p:txBody>
          <a:bodyPr>
            <a:normAutofit/>
          </a:bodyPr>
          <a:lstStyle/>
          <a:p>
            <a:endParaRPr lang="en-US">
              <a:solidFill>
                <a:schemeClr val="bg1"/>
              </a:solidFill>
            </a:endParaRPr>
          </a:p>
        </p:txBody>
      </p:sp>
    </p:spTree>
    <p:extLst>
      <p:ext uri="{BB962C8B-B14F-4D97-AF65-F5344CB8AC3E}">
        <p14:creationId xmlns:p14="http://schemas.microsoft.com/office/powerpoint/2010/main" val="5153252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 name="Picture 12">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5" name="Rectangle 14">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useBgFill="1">
        <p:nvSpPr>
          <p:cNvPr id="25" name="Rectangle 24">
            <a:extLst>
              <a:ext uri="{FF2B5EF4-FFF2-40B4-BE49-F238E27FC236}">
                <a16:creationId xmlns:a16="http://schemas.microsoft.com/office/drawing/2014/main" id="{D028FBE5-2515-4CF7-9061-EDC988E0A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10C2A92B-92F5-430A-A370-FD864418A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9" name="Picture 28">
            <a:extLst>
              <a:ext uri="{FF2B5EF4-FFF2-40B4-BE49-F238E27FC236}">
                <a16:creationId xmlns:a16="http://schemas.microsoft.com/office/drawing/2014/main" id="{C151BBAC-D417-4C14-AAFE-8AAA55B26E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1" name="Rectangle 30">
            <a:extLst>
              <a:ext uri="{FF2B5EF4-FFF2-40B4-BE49-F238E27FC236}">
                <a16:creationId xmlns:a16="http://schemas.microsoft.com/office/drawing/2014/main" id="{7DBE5AD7-4CDA-4167-83AD-34003BB38D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D580359-F271-4995-847D-4B9BBE8DE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FE338A2-FC59-4CD5-84F6-6D7B39CC5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7A8212E8-E231-48EE-AE4C-845C5C79662F}"/>
              </a:ext>
            </a:extLst>
          </p:cNvPr>
          <p:cNvPicPr>
            <a:picLocks noGrp="1" noChangeAspect="1"/>
          </p:cNvPicPr>
          <p:nvPr>
            <p:ph type="pic" idx="1"/>
          </p:nvPr>
        </p:nvPicPr>
        <p:blipFill>
          <a:blip r:embed="rId4"/>
          <a:stretch>
            <a:fillRect/>
          </a:stretch>
        </p:blipFill>
        <p:spPr>
          <a:xfrm>
            <a:off x="211830" y="1651782"/>
            <a:ext cx="7586864" cy="3453617"/>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7" name="TextBox 36">
            <a:extLst>
              <a:ext uri="{FF2B5EF4-FFF2-40B4-BE49-F238E27FC236}">
                <a16:creationId xmlns:a16="http://schemas.microsoft.com/office/drawing/2014/main" id="{28C2C105-F0AE-4C2F-8016-AD50F5531CC1}"/>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32481" y="641225"/>
            <a:ext cx="415636" cy="369332"/>
          </a:xfrm>
          <a:prstGeom prst="rect">
            <a:avLst/>
          </a:prstGeom>
          <a:noFill/>
        </p:spPr>
        <p:txBody>
          <a:bodyPr wrap="square" rtlCol="0">
            <a:spAutoFit/>
          </a:bodyPr>
          <a:lstStyle/>
          <a:p>
            <a:pPr algn="r">
              <a:spcAft>
                <a:spcPts val="600"/>
              </a:spcAft>
            </a:pP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4" name="Text Placeholder 3">
            <a:extLst>
              <a:ext uri="{FF2B5EF4-FFF2-40B4-BE49-F238E27FC236}">
                <a16:creationId xmlns:a16="http://schemas.microsoft.com/office/drawing/2014/main" id="{40542EDF-C925-4FB0-95DC-B52B84685ADA}"/>
              </a:ext>
            </a:extLst>
          </p:cNvPr>
          <p:cNvSpPr>
            <a:spLocks noGrp="1"/>
          </p:cNvSpPr>
          <p:nvPr>
            <p:ph type="body" sz="half" idx="2"/>
          </p:nvPr>
        </p:nvSpPr>
        <p:spPr>
          <a:xfrm>
            <a:off x="7057841" y="2117143"/>
            <a:ext cx="3638529" cy="2364458"/>
          </a:xfrm>
        </p:spPr>
        <p:style>
          <a:lnRef idx="1">
            <a:schemeClr val="dk1"/>
          </a:lnRef>
          <a:fillRef idx="2">
            <a:schemeClr val="dk1"/>
          </a:fillRef>
          <a:effectRef idx="1">
            <a:schemeClr val="dk1"/>
          </a:effectRef>
          <a:fontRef idx="minor">
            <a:schemeClr val="dk1"/>
          </a:fontRef>
        </p:style>
        <p:txBody>
          <a:bodyPr vert="horz" lIns="91440" tIns="45720" rIns="91440" bIns="45720" rtlCol="0" anchor="ctr">
            <a:normAutofit/>
          </a:bodyPr>
          <a:lstStyle/>
          <a:p>
            <a:r>
              <a:rPr lang="en-US" sz="4000" dirty="0">
                <a:solidFill>
                  <a:schemeClr val="tx1"/>
                </a:solidFill>
              </a:rPr>
              <a:t>Executive Directors and Staff Reports</a:t>
            </a:r>
          </a:p>
        </p:txBody>
      </p:sp>
      <p:sp>
        <p:nvSpPr>
          <p:cNvPr id="39" name="Rectangle 38">
            <a:extLst>
              <a:ext uri="{FF2B5EF4-FFF2-40B4-BE49-F238E27FC236}">
                <a16:creationId xmlns:a16="http://schemas.microsoft.com/office/drawing/2014/main" id="{A8F57220-9A7B-4037-B5C5-8BE03B333B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322220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46628" y="1783959"/>
            <a:ext cx="4645250" cy="2889114"/>
          </a:xfrm>
        </p:spPr>
        <p:txBody>
          <a:bodyPr anchor="b">
            <a:normAutofit/>
          </a:bodyPr>
          <a:lstStyle/>
          <a:p>
            <a:pPr algn="l"/>
            <a:r>
              <a:rPr lang="en-US" sz="5600" b="1"/>
              <a:t>Sierra Foothill Conservancy 2018 Highlights</a:t>
            </a:r>
            <a:endParaRPr lang="en-US" sz="5600"/>
          </a:p>
        </p:txBody>
      </p:sp>
      <p:pic>
        <p:nvPicPr>
          <p:cNvPr id="4" name="Picture 3" descr="A person standing in front of a mountain&#10;&#10;Description automatically generated"/>
          <p:cNvPicPr>
            <a:picLocks noChangeAspect="1"/>
          </p:cNvPicPr>
          <p:nvPr/>
        </p:nvPicPr>
        <p:blipFill rotWithShape="1">
          <a:blip r:embed="rId2" cstate="print">
            <a:extLst>
              <a:ext uri="{28A0092B-C50C-407E-A947-70E740481C1C}">
                <a14:useLocalDpi xmlns:a14="http://schemas.microsoft.com/office/drawing/2010/main" val="0"/>
              </a:ext>
            </a:extLst>
          </a:blip>
          <a:srcRect l="41367" r="-1" b="-1"/>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52845416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Placeholder 7"/>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12513" b="30669"/>
          <a:stretch/>
        </p:blipFill>
        <p:spPr>
          <a:xfrm>
            <a:off x="-1" y="10"/>
            <a:ext cx="12192000" cy="6857990"/>
          </a:xfrm>
          <a:prstGeom prst="rect">
            <a:avLst/>
          </a:prstGeom>
        </p:spPr>
      </p:pic>
      <p:sp>
        <p:nvSpPr>
          <p:cNvPr id="1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a:ex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4" name="Title 3"/>
          <p:cNvSpPr>
            <a:spLocks noGrp="1"/>
          </p:cNvSpPr>
          <p:nvPr>
            <p:ph type="title"/>
          </p:nvPr>
        </p:nvSpPr>
        <p:spPr>
          <a:xfrm>
            <a:off x="709448" y="1913950"/>
            <a:ext cx="4204137" cy="1342754"/>
          </a:xfrm>
        </p:spPr>
        <p:txBody>
          <a:bodyPr vert="horz" lIns="91440" tIns="45720" rIns="91440" bIns="45720" rtlCol="0" anchor="ctr">
            <a:normAutofit/>
          </a:bodyPr>
          <a:lstStyle/>
          <a:p>
            <a:pPr algn="ctr"/>
            <a:r>
              <a:rPr lang="en-US" sz="3600"/>
              <a:t>Over 32,000 Acres Preserved!</a:t>
            </a:r>
          </a:p>
        </p:txBody>
      </p:sp>
      <p:cxnSp>
        <p:nvCxnSpPr>
          <p:cNvPr id="15" name="Straight Connector 1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half" idx="2"/>
          </p:nvPr>
        </p:nvSpPr>
        <p:spPr>
          <a:xfrm>
            <a:off x="525516" y="3417573"/>
            <a:ext cx="4593021" cy="2619839"/>
          </a:xfrm>
        </p:spPr>
        <p:txBody>
          <a:bodyPr vert="horz" lIns="91440" tIns="45720" rIns="91440" bIns="45720" rtlCol="0" anchor="ctr">
            <a:normAutofit/>
          </a:bodyPr>
          <a:lstStyle/>
          <a:p>
            <a:pPr indent="-228600">
              <a:buFont typeface="Arial" panose="020B0604020202020204" pitchFamily="34" charset="0"/>
              <a:buChar char="•"/>
            </a:pPr>
            <a:r>
              <a:rPr lang="en-US" sz="1800" b="1" dirty="0"/>
              <a:t>Increasing the Pace of Conservation and celebrating over 32,000 acres preserved with the closing of 3 projects in 2018:</a:t>
            </a:r>
          </a:p>
          <a:p>
            <a:pPr indent="-228600">
              <a:buFont typeface="Arial" panose="020B0604020202020204" pitchFamily="34" charset="0"/>
              <a:buChar char="•"/>
            </a:pPr>
            <a:r>
              <a:rPr lang="en-US" sz="1800" b="1" dirty="0"/>
              <a:t>Willow Creek CE</a:t>
            </a:r>
          </a:p>
          <a:p>
            <a:pPr indent="-228600">
              <a:buFont typeface="Arial" panose="020B0604020202020204" pitchFamily="34" charset="0"/>
              <a:buChar char="•"/>
            </a:pPr>
            <a:r>
              <a:rPr lang="en-US" sz="1800" b="1" dirty="0" err="1"/>
              <a:t>Kerckhoff</a:t>
            </a:r>
            <a:r>
              <a:rPr lang="en-US" sz="1800" b="1" dirty="0"/>
              <a:t> Reservoir CE</a:t>
            </a:r>
          </a:p>
          <a:p>
            <a:pPr indent="-228600">
              <a:buFont typeface="Arial" panose="020B0604020202020204" pitchFamily="34" charset="0"/>
              <a:buChar char="•"/>
            </a:pPr>
            <a:r>
              <a:rPr lang="en-US" sz="1800" b="1" dirty="0"/>
              <a:t>And </a:t>
            </a:r>
          </a:p>
          <a:p>
            <a:pPr indent="-228600">
              <a:buFont typeface="Arial" panose="020B0604020202020204" pitchFamily="34" charset="0"/>
              <a:buChar char="•"/>
            </a:pPr>
            <a:r>
              <a:rPr lang="en-US" sz="1800" b="1" dirty="0"/>
              <a:t>North Shore Off-Site </a:t>
            </a:r>
            <a:r>
              <a:rPr lang="en-US" sz="1800" b="1" dirty="0" err="1"/>
              <a:t>Mitigtation</a:t>
            </a:r>
            <a:r>
              <a:rPr lang="en-US" sz="1800" b="1" dirty="0"/>
              <a:t> CE</a:t>
            </a:r>
            <a:endParaRPr lang="en-US" sz="1800" dirty="0"/>
          </a:p>
          <a:p>
            <a:pPr indent="-228600">
              <a:buFont typeface="Arial" panose="020B0604020202020204" pitchFamily="34" charset="0"/>
              <a:buChar char="•"/>
            </a:pPr>
            <a:endParaRPr lang="en-US" sz="1800" dirty="0"/>
          </a:p>
        </p:txBody>
      </p:sp>
    </p:spTree>
    <p:extLst>
      <p:ext uri="{BB962C8B-B14F-4D97-AF65-F5344CB8AC3E}">
        <p14:creationId xmlns:p14="http://schemas.microsoft.com/office/powerpoint/2010/main" val="2189390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1098" y="1396289"/>
            <a:ext cx="6387102" cy="1325563"/>
          </a:xfrm>
        </p:spPr>
        <p:txBody>
          <a:bodyPr vert="horz" lIns="91440" tIns="45720" rIns="91440" bIns="45720" rtlCol="0" anchor="ctr">
            <a:normAutofit/>
          </a:bodyPr>
          <a:lstStyle/>
          <a:p>
            <a:r>
              <a:rPr lang="en-US" sz="4100" kern="1200" dirty="0">
                <a:solidFill>
                  <a:schemeClr val="tx1"/>
                </a:solidFill>
                <a:latin typeface="+mj-lt"/>
                <a:ea typeface="+mj-ea"/>
                <a:cs typeface="+mj-cs"/>
              </a:rPr>
              <a:t>Projected to Conserve over 40,000 acres by end of 2019!</a:t>
            </a:r>
          </a:p>
        </p:txBody>
      </p:sp>
      <p:sp>
        <p:nvSpPr>
          <p:cNvPr id="4" name="Text Placeholder 3"/>
          <p:cNvSpPr>
            <a:spLocks noGrp="1"/>
          </p:cNvSpPr>
          <p:nvPr>
            <p:ph type="body" sz="half" idx="2"/>
          </p:nvPr>
        </p:nvSpPr>
        <p:spPr>
          <a:xfrm>
            <a:off x="805542" y="2871982"/>
            <a:ext cx="6382657" cy="3181684"/>
          </a:xfrm>
        </p:spPr>
        <p:txBody>
          <a:bodyPr vert="horz" lIns="91440" tIns="45720" rIns="91440" bIns="45720" rtlCol="0" anchor="t">
            <a:normAutofit/>
          </a:bodyPr>
          <a:lstStyle/>
          <a:p>
            <a:pPr indent="-228600">
              <a:buFont typeface="Arial" panose="020B0604020202020204" pitchFamily="34" charset="0"/>
              <a:buChar char="•"/>
            </a:pPr>
            <a:r>
              <a:rPr lang="en-US" sz="1800" b="1" dirty="0"/>
              <a:t>On the path to conserve more land than in any time in SFC history:</a:t>
            </a:r>
          </a:p>
          <a:p>
            <a:pPr indent="-228600">
              <a:buFont typeface="Arial" panose="020B0604020202020204" pitchFamily="34" charset="0"/>
              <a:buChar char="•"/>
            </a:pPr>
            <a:r>
              <a:rPr lang="en-US" sz="1800" b="1" dirty="0"/>
              <a:t>8,000 acres in Grant Funded Projects</a:t>
            </a:r>
          </a:p>
          <a:p>
            <a:pPr indent="-228600">
              <a:buFont typeface="Arial" panose="020B0604020202020204" pitchFamily="34" charset="0"/>
              <a:buChar char="•"/>
            </a:pPr>
            <a:r>
              <a:rPr lang="en-US" sz="1800" b="1" dirty="0"/>
              <a:t>1,600 acres in Stewardship Council Projects</a:t>
            </a:r>
          </a:p>
          <a:p>
            <a:pPr indent="-228600">
              <a:buFont typeface="Arial" panose="020B0604020202020204" pitchFamily="34" charset="0"/>
              <a:buChar char="•"/>
            </a:pPr>
            <a:r>
              <a:rPr lang="en-US" sz="1800" b="1" dirty="0"/>
              <a:t>1,100 acres in Mitigated CE’s</a:t>
            </a:r>
          </a:p>
          <a:p>
            <a:pPr indent="-228600">
              <a:buFont typeface="Arial" panose="020B0604020202020204" pitchFamily="34" charset="0"/>
              <a:buChar char="•"/>
            </a:pPr>
            <a:endParaRPr lang="en-US" sz="1800" b="1" dirty="0"/>
          </a:p>
          <a:p>
            <a:pPr indent="-228600">
              <a:buFont typeface="Arial" panose="020B0604020202020204" pitchFamily="34" charset="0"/>
              <a:buChar char="•"/>
            </a:pPr>
            <a:endParaRPr lang="en-US" sz="1800" dirty="0"/>
          </a:p>
          <a:p>
            <a:pPr indent="-228600">
              <a:buFont typeface="Arial" panose="020B0604020202020204" pitchFamily="34" charset="0"/>
              <a:buChar char="•"/>
            </a:pPr>
            <a:endParaRPr lang="en-US" sz="1800" dirty="0"/>
          </a:p>
        </p:txBody>
      </p:sp>
      <p:sp>
        <p:nvSpPr>
          <p:cNvPr id="12" name="Freeform: Shape 11">
            <a:extLst>
              <a:ext uri="{FF2B5EF4-FFF2-40B4-BE49-F238E27FC236}">
                <a16:creationId xmlns:a16="http://schemas.microsoft.com/office/drawing/2014/main" id="{2C6A2225-94AF-4BC4-98F4-77746E7B1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5108" y="1"/>
            <a:ext cx="4666892" cy="3612937"/>
          </a:xfrm>
          <a:custGeom>
            <a:avLst/>
            <a:gdLst>
              <a:gd name="connsiteX0" fmla="*/ 192227 w 4666892"/>
              <a:gd name="connsiteY0" fmla="*/ 0 h 3612937"/>
              <a:gd name="connsiteX1" fmla="*/ 4666892 w 4666892"/>
              <a:gd name="connsiteY1" fmla="*/ 0 h 3612937"/>
              <a:gd name="connsiteX2" fmla="*/ 4666892 w 4666892"/>
              <a:gd name="connsiteY2" fmla="*/ 2643684 h 3612937"/>
              <a:gd name="connsiteX3" fmla="*/ 4657487 w 4666892"/>
              <a:gd name="connsiteY3" fmla="*/ 2656262 h 3612937"/>
              <a:gd name="connsiteX4" fmla="*/ 2628900 w 4666892"/>
              <a:gd name="connsiteY4" fmla="*/ 3612937 h 3612937"/>
              <a:gd name="connsiteX5" fmla="*/ 0 w 4666892"/>
              <a:gd name="connsiteY5" fmla="*/ 984037 h 3612937"/>
              <a:gd name="connsiteX6" fmla="*/ 118190 w 4666892"/>
              <a:gd name="connsiteY6" fmla="*/ 202283 h 361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6892" h="3612937">
                <a:moveTo>
                  <a:pt x="192227" y="0"/>
                </a:moveTo>
                <a:lnTo>
                  <a:pt x="4666892" y="0"/>
                </a:lnTo>
                <a:lnTo>
                  <a:pt x="4666892" y="2643684"/>
                </a:lnTo>
                <a:lnTo>
                  <a:pt x="4657487" y="2656262"/>
                </a:lnTo>
                <a:cubicBezTo>
                  <a:pt x="4175308" y="3240527"/>
                  <a:pt x="3445594" y="3612937"/>
                  <a:pt x="2628900" y="3612937"/>
                </a:cubicBezTo>
                <a:cubicBezTo>
                  <a:pt x="1176999" y="3612937"/>
                  <a:pt x="0" y="2435938"/>
                  <a:pt x="0" y="984037"/>
                </a:cubicBezTo>
                <a:cubicBezTo>
                  <a:pt x="0" y="711806"/>
                  <a:pt x="41379" y="449239"/>
                  <a:pt x="118190" y="2022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3720" r="9130" b="3"/>
          <a:stretch/>
        </p:blipFill>
        <p:spPr>
          <a:xfrm>
            <a:off x="7689829" y="10"/>
            <a:ext cx="4502173" cy="3448209"/>
          </a:xfrm>
          <a:custGeom>
            <a:avLst/>
            <a:gdLst>
              <a:gd name="connsiteX0" fmla="*/ 205627 w 4502173"/>
              <a:gd name="connsiteY0" fmla="*/ 0 h 3448219"/>
              <a:gd name="connsiteX1" fmla="*/ 4502173 w 4502173"/>
              <a:gd name="connsiteY1" fmla="*/ 0 h 3448219"/>
              <a:gd name="connsiteX2" fmla="*/ 4502173 w 4502173"/>
              <a:gd name="connsiteY2" fmla="*/ 2368934 h 3448219"/>
              <a:gd name="connsiteX3" fmla="*/ 4365663 w 4502173"/>
              <a:gd name="connsiteY3" fmla="*/ 2551486 h 3448219"/>
              <a:gd name="connsiteX4" fmla="*/ 2464181 w 4502173"/>
              <a:gd name="connsiteY4" fmla="*/ 3448219 h 3448219"/>
              <a:gd name="connsiteX5" fmla="*/ 0 w 4502173"/>
              <a:gd name="connsiteY5" fmla="*/ 984038 h 3448219"/>
              <a:gd name="connsiteX6" fmla="*/ 193648 w 4502173"/>
              <a:gd name="connsiteY6" fmla="*/ 24867 h 344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p:spPr>
      </p:pic>
      <p:sp>
        <p:nvSpPr>
          <p:cNvPr id="14" name="Freeform: Shape 13">
            <a:extLst>
              <a:ext uri="{FF2B5EF4-FFF2-40B4-BE49-F238E27FC236}">
                <a16:creationId xmlns:a16="http://schemas.microsoft.com/office/drawing/2014/main" id="{648F5915-2CE1-4F74-88C5-D4366893D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4737" y="3918051"/>
            <a:ext cx="3587263" cy="2939948"/>
          </a:xfrm>
          <a:custGeom>
            <a:avLst/>
            <a:gdLst>
              <a:gd name="connsiteX0" fmla="*/ 2070613 w 3587263"/>
              <a:gd name="connsiteY0" fmla="*/ 0 h 2939948"/>
              <a:gd name="connsiteX1" fmla="*/ 3534758 w 3587263"/>
              <a:gd name="connsiteY1" fmla="*/ 606469 h 2939948"/>
              <a:gd name="connsiteX2" fmla="*/ 3587263 w 3587263"/>
              <a:gd name="connsiteY2" fmla="*/ 664240 h 2939948"/>
              <a:gd name="connsiteX3" fmla="*/ 3587263 w 3587263"/>
              <a:gd name="connsiteY3" fmla="*/ 2939948 h 2939948"/>
              <a:gd name="connsiteX4" fmla="*/ 193241 w 3587263"/>
              <a:gd name="connsiteY4" fmla="*/ 2939948 h 2939948"/>
              <a:gd name="connsiteX5" fmla="*/ 162719 w 3587263"/>
              <a:gd name="connsiteY5" fmla="*/ 2876589 h 2939948"/>
              <a:gd name="connsiteX6" fmla="*/ 0 w 3587263"/>
              <a:gd name="connsiteY6" fmla="*/ 2070613 h 2939948"/>
              <a:gd name="connsiteX7" fmla="*/ 2070613 w 3587263"/>
              <a:gd name="connsiteY7" fmla="*/ 0 h 293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7263" h="2939948">
                <a:moveTo>
                  <a:pt x="2070613" y="0"/>
                </a:moveTo>
                <a:cubicBezTo>
                  <a:pt x="2642397" y="0"/>
                  <a:pt x="3160050" y="231761"/>
                  <a:pt x="3534758" y="606469"/>
                </a:cubicBezTo>
                <a:lnTo>
                  <a:pt x="3587263" y="664240"/>
                </a:lnTo>
                <a:lnTo>
                  <a:pt x="3587263" y="2939948"/>
                </a:lnTo>
                <a:lnTo>
                  <a:pt x="193241" y="2939948"/>
                </a:lnTo>
                <a:lnTo>
                  <a:pt x="162719" y="2876589"/>
                </a:lnTo>
                <a:cubicBezTo>
                  <a:pt x="57940" y="2628865"/>
                  <a:pt x="0" y="2356505"/>
                  <a:pt x="0" y="2070613"/>
                </a:cubicBezTo>
                <a:cubicBezTo>
                  <a:pt x="0" y="927045"/>
                  <a:pt x="927045" y="0"/>
                  <a:pt x="2070613"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p:nvPr/>
        </p:nvPicPr>
        <p:blipFill rotWithShape="1">
          <a:blip r:embed="rId3">
            <a:extLst>
              <a:ext uri="{28A0092B-C50C-407E-A947-70E740481C1C}">
                <a14:useLocalDpi xmlns:a14="http://schemas.microsoft.com/office/drawing/2010/main" val="0"/>
              </a:ext>
            </a:extLst>
          </a:blip>
          <a:srcRect r="7512" b="1"/>
          <a:stretch/>
        </p:blipFill>
        <p:spPr bwMode="auto">
          <a:xfrm>
            <a:off x="8768827" y="4082141"/>
            <a:ext cx="3423175" cy="2775859"/>
          </a:xfrm>
          <a:custGeom>
            <a:avLst/>
            <a:gdLst>
              <a:gd name="connsiteX0" fmla="*/ 1906524 w 3423175"/>
              <a:gd name="connsiteY0" fmla="*/ 0 h 2775859"/>
              <a:gd name="connsiteX1" fmla="*/ 3377691 w 3423175"/>
              <a:gd name="connsiteY1" fmla="*/ 693798 h 2775859"/>
              <a:gd name="connsiteX2" fmla="*/ 3423175 w 3423175"/>
              <a:gd name="connsiteY2" fmla="*/ 754624 h 2775859"/>
              <a:gd name="connsiteX3" fmla="*/ 3423175 w 3423175"/>
              <a:gd name="connsiteY3" fmla="*/ 2775859 h 2775859"/>
              <a:gd name="connsiteX4" fmla="*/ 211114 w 3423175"/>
              <a:gd name="connsiteY4" fmla="*/ 2775859 h 2775859"/>
              <a:gd name="connsiteX5" fmla="*/ 149824 w 3423175"/>
              <a:gd name="connsiteY5" fmla="*/ 2648629 h 2775859"/>
              <a:gd name="connsiteX6" fmla="*/ 0 w 3423175"/>
              <a:gd name="connsiteY6" fmla="*/ 1906524 h 2775859"/>
              <a:gd name="connsiteX7" fmla="*/ 1906524 w 3423175"/>
              <a:gd name="connsiteY7" fmla="*/ 0 h 2775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a:noFill/>
        </p:spPr>
      </p:pic>
    </p:spTree>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1099" y="1396289"/>
            <a:ext cx="5006336" cy="1325563"/>
          </a:xfrm>
        </p:spPr>
        <p:txBody>
          <a:bodyPr vert="horz" lIns="91440" tIns="45720" rIns="91440" bIns="45720" rtlCol="0" anchor="ctr">
            <a:normAutofit/>
          </a:bodyPr>
          <a:lstStyle/>
          <a:p>
            <a:r>
              <a:rPr lang="en-US" sz="4400"/>
              <a:t>Merced Falls Restoration Project</a:t>
            </a:r>
          </a:p>
        </p:txBody>
      </p:sp>
      <p:sp>
        <p:nvSpPr>
          <p:cNvPr id="4" name="Text Placeholder 3"/>
          <p:cNvSpPr>
            <a:spLocks noGrp="1"/>
          </p:cNvSpPr>
          <p:nvPr>
            <p:ph type="body" sz="half" idx="2"/>
          </p:nvPr>
        </p:nvSpPr>
        <p:spPr>
          <a:xfrm>
            <a:off x="195944" y="2871981"/>
            <a:ext cx="6422570" cy="3702989"/>
          </a:xfrm>
        </p:spPr>
        <p:txBody>
          <a:bodyPr vert="horz" lIns="91440" tIns="45720" rIns="91440" bIns="45720" rtlCol="0" anchor="t">
            <a:normAutofit/>
          </a:bodyPr>
          <a:lstStyle/>
          <a:p>
            <a:pPr indent="-228600">
              <a:buFont typeface="Arial" panose="020B0604020202020204" pitchFamily="34" charset="0"/>
              <a:buChar char="•"/>
            </a:pPr>
            <a:r>
              <a:rPr lang="en-US" sz="2400" b="1" dirty="0"/>
              <a:t>Implementation of the Merced Falls Restoration Project:</a:t>
            </a:r>
          </a:p>
          <a:p>
            <a:pPr indent="-228600">
              <a:buFont typeface="Arial" panose="020B0604020202020204" pitchFamily="34" charset="0"/>
              <a:buChar char="•"/>
            </a:pPr>
            <a:r>
              <a:rPr lang="en-US" sz="2400" dirty="0"/>
              <a:t>Planning, design and implementation collaborations with SFC staff,  the Central Valley Conservation Corps, and Nature Force high school students, we installed 280 plants which included weed cloth,  browsing protection, gopher baskets and irrigation. 	             </a:t>
            </a:r>
          </a:p>
          <a:p>
            <a:br>
              <a:rPr lang="en-US" sz="1800" dirty="0"/>
            </a:br>
            <a:r>
              <a:rPr lang="en-US" sz="1800" dirty="0"/>
              <a:t> </a:t>
            </a:r>
          </a:p>
          <a:p>
            <a:pPr indent="-228600">
              <a:buFont typeface="Arial" panose="020B0604020202020204" pitchFamily="34" charset="0"/>
              <a:buChar char="•"/>
            </a:pPr>
            <a:endParaRPr lang="en-US" sz="1800" dirty="0"/>
          </a:p>
          <a:p>
            <a:pPr indent="-228600">
              <a:buFont typeface="Arial" panose="020B0604020202020204" pitchFamily="34" charset="0"/>
              <a:buChar char="•"/>
            </a:pPr>
            <a:endParaRPr lang="en-US" sz="1800" dirty="0"/>
          </a:p>
        </p:txBody>
      </p:sp>
      <p:sp>
        <p:nvSpPr>
          <p:cNvPr id="71" name="Freeform: Shape 70">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9218"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t="10215" r="2" b="4406"/>
          <a:stretch/>
        </p:blipFill>
        <p:spPr bwMode="auto">
          <a:xfrm>
            <a:off x="6167846" y="10"/>
            <a:ext cx="6024154"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noFill/>
        </p:spPr>
      </p:pic>
    </p:spTree>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859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4400">
                <a:solidFill>
                  <a:srgbClr val="FFFFFF"/>
                </a:solidFill>
              </a:rPr>
              <a:t>Our 2018 Interns</a:t>
            </a: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7103" r="1" b="15308"/>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p:cNvSpPr>
            <a:spLocks noGrp="1"/>
          </p:cNvSpPr>
          <p:nvPr>
            <p:ph type="body" sz="half" idx="2"/>
          </p:nvPr>
        </p:nvSpPr>
        <p:spPr>
          <a:xfrm>
            <a:off x="8029319" y="917725"/>
            <a:ext cx="3424739" cy="4852362"/>
          </a:xfrm>
        </p:spPr>
        <p:txBody>
          <a:bodyPr vert="horz" lIns="91440" tIns="45720" rIns="91440" bIns="45720" rtlCol="0" anchor="ctr">
            <a:normAutofit/>
          </a:bodyPr>
          <a:lstStyle/>
          <a:p>
            <a:pPr indent="-228600">
              <a:buFont typeface="Arial" panose="020B0604020202020204" pitchFamily="34" charset="0"/>
              <a:buChar char="•"/>
            </a:pPr>
            <a:r>
              <a:rPr lang="en-US" sz="2000" b="1" dirty="0">
                <a:solidFill>
                  <a:srgbClr val="FFFFFF"/>
                </a:solidFill>
              </a:rPr>
              <a:t>Interns </a:t>
            </a:r>
            <a:r>
              <a:rPr lang="en-US" sz="2000" b="1" dirty="0" err="1">
                <a:solidFill>
                  <a:srgbClr val="FFFFFF"/>
                </a:solidFill>
              </a:rPr>
              <a:t>Interns</a:t>
            </a:r>
            <a:r>
              <a:rPr lang="en-US" sz="2000" b="1" dirty="0">
                <a:solidFill>
                  <a:srgbClr val="FFFFFF"/>
                </a:solidFill>
              </a:rPr>
              <a:t> </a:t>
            </a:r>
            <a:r>
              <a:rPr lang="en-US" sz="2000" b="1" dirty="0" err="1">
                <a:solidFill>
                  <a:srgbClr val="FFFFFF"/>
                </a:solidFill>
              </a:rPr>
              <a:t>Interns</a:t>
            </a:r>
            <a:r>
              <a:rPr lang="en-US" sz="2000" b="1" dirty="0">
                <a:solidFill>
                  <a:srgbClr val="FFFFFF"/>
                </a:solidFill>
              </a:rPr>
              <a:t>!</a:t>
            </a:r>
          </a:p>
          <a:p>
            <a:pPr indent="-228600">
              <a:buFont typeface="Arial" panose="020B0604020202020204" pitchFamily="34" charset="0"/>
              <a:buChar char="•"/>
            </a:pPr>
            <a:r>
              <a:rPr lang="en-US" sz="2000" b="1" dirty="0">
                <a:solidFill>
                  <a:srgbClr val="FFFFFF"/>
                </a:solidFill>
              </a:rPr>
              <a:t>SFC was awarded grant funding for 2 FT summer interns through CCLT who worked with Stewardship Staff on various projects from invasive species removal to fencing projects.</a:t>
            </a:r>
          </a:p>
          <a:p>
            <a:pPr indent="-228600">
              <a:buFont typeface="Arial" panose="020B0604020202020204" pitchFamily="34" charset="0"/>
              <a:buChar char="•"/>
            </a:pPr>
            <a:r>
              <a:rPr lang="en-US" sz="2000" b="1" dirty="0">
                <a:solidFill>
                  <a:srgbClr val="FFFFFF"/>
                </a:solidFill>
              </a:rPr>
              <a:t>This fall, in collaboration with Fresno State we worked with U Moa on a fall internship where he planned and led trail work days and hikes. </a:t>
            </a:r>
            <a:endParaRPr lang="en-US" sz="2000" dirty="0">
              <a:solidFill>
                <a:srgbClr val="FFFFFF"/>
              </a:solidFill>
            </a:endParaRPr>
          </a:p>
          <a:p>
            <a:pPr indent="-228600">
              <a:buFont typeface="Arial" panose="020B0604020202020204" pitchFamily="34" charset="0"/>
              <a:buChar char="•"/>
            </a:pPr>
            <a:endParaRPr lang="en-US" sz="2000" dirty="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E3F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3535D7C-A1D8-48CC-B12A-FCEC54D2C951}"/>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4400">
                <a:solidFill>
                  <a:srgbClr val="FFFFFF"/>
                </a:solidFill>
              </a:rPr>
              <a:t>Out on the Range</a:t>
            </a:r>
          </a:p>
        </p:txBody>
      </p:sp>
      <p:pic>
        <p:nvPicPr>
          <p:cNvPr id="6" name="Content Placeholder 5">
            <a:extLst>
              <a:ext uri="{FF2B5EF4-FFF2-40B4-BE49-F238E27FC236}">
                <a16:creationId xmlns:a16="http://schemas.microsoft.com/office/drawing/2014/main" id="{FCA911EF-0DC9-4AEA-B8E6-BF0B8D1A1BD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3337"/>
          <a:stretch/>
        </p:blipFill>
        <p:spPr>
          <a:xfrm>
            <a:off x="327547" y="321733"/>
            <a:ext cx="7058306" cy="4107392"/>
          </a:xfrm>
          <a:prstGeom prst="rect">
            <a:avLst/>
          </a:prstGeom>
        </p:spPr>
      </p:pic>
      <p:sp>
        <p:nvSpPr>
          <p:cNvPr id="13"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3DAA196A-6CC6-40A7-B6A9-F63851B66A7C}"/>
              </a:ext>
            </a:extLst>
          </p:cNvPr>
          <p:cNvSpPr>
            <a:spLocks noGrp="1"/>
          </p:cNvSpPr>
          <p:nvPr>
            <p:ph type="body" sz="half" idx="2"/>
          </p:nvPr>
        </p:nvSpPr>
        <p:spPr>
          <a:xfrm>
            <a:off x="8029319" y="917725"/>
            <a:ext cx="3424739" cy="4852362"/>
          </a:xfrm>
        </p:spPr>
        <p:txBody>
          <a:bodyPr vert="horz" lIns="91440" tIns="45720" rIns="91440" bIns="45720" rtlCol="0" anchor="ctr">
            <a:normAutofit/>
          </a:bodyPr>
          <a:lstStyle/>
          <a:p>
            <a:pPr indent="-228600">
              <a:buFont typeface="Arial" panose="020B0604020202020204" pitchFamily="34" charset="0"/>
              <a:buChar char="•"/>
            </a:pPr>
            <a:r>
              <a:rPr lang="en-US" sz="2000" dirty="0">
                <a:solidFill>
                  <a:srgbClr val="FFFFFF"/>
                </a:solidFill>
              </a:rPr>
              <a:t>Titan, the new horse for the Rangeland Program has been a delight for everyone who meets him but a significant resource for Billy. </a:t>
            </a:r>
          </a:p>
        </p:txBody>
      </p:sp>
    </p:spTree>
    <p:extLst>
      <p:ext uri="{BB962C8B-B14F-4D97-AF65-F5344CB8AC3E}">
        <p14:creationId xmlns:p14="http://schemas.microsoft.com/office/powerpoint/2010/main" val="2948137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Placeholder 6"/>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9091" r="9091"/>
          <a:stretch/>
        </p:blipFill>
        <p:spPr>
          <a:xfrm>
            <a:off x="20" y="10"/>
            <a:ext cx="12191980" cy="6857990"/>
          </a:xfrm>
          <a:prstGeom prst="rect">
            <a:avLst/>
          </a:prstGeom>
        </p:spPr>
      </p:pic>
      <p:sp>
        <p:nvSpPr>
          <p:cNvPr id="12" name="Freeform: Shape 11">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3"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2332" y="632990"/>
            <a:ext cx="6098332" cy="1043409"/>
          </a:xfrm>
        </p:spPr>
        <p:txBody>
          <a:bodyPr vert="horz" lIns="91440" tIns="45720" rIns="91440" bIns="45720" rtlCol="0" anchor="ctr">
            <a:noAutofit/>
          </a:bodyPr>
          <a:lstStyle/>
          <a:p>
            <a:r>
              <a:rPr lang="en-US" sz="3600" b="1" dirty="0"/>
              <a:t>Expanded Fundraising &amp; Membership Development</a:t>
            </a:r>
          </a:p>
        </p:txBody>
      </p:sp>
      <p:sp>
        <p:nvSpPr>
          <p:cNvPr id="4" name="Text Placeholder 3"/>
          <p:cNvSpPr>
            <a:spLocks noGrp="1"/>
          </p:cNvSpPr>
          <p:nvPr>
            <p:ph type="body" sz="half" idx="2"/>
          </p:nvPr>
        </p:nvSpPr>
        <p:spPr>
          <a:xfrm>
            <a:off x="520242" y="1774371"/>
            <a:ext cx="4062642" cy="3450771"/>
          </a:xfrm>
        </p:spPr>
        <p:txBody>
          <a:bodyPr vert="horz" lIns="91440" tIns="45720" rIns="91440" bIns="45720" rtlCol="0" anchor="t">
            <a:normAutofit lnSpcReduction="10000"/>
          </a:bodyPr>
          <a:lstStyle/>
          <a:p>
            <a:pPr indent="-228600">
              <a:buFont typeface="Arial" panose="020B0604020202020204" pitchFamily="34" charset="0"/>
              <a:buChar char="•"/>
            </a:pPr>
            <a:r>
              <a:rPr lang="en-US" sz="2400" b="1" dirty="0"/>
              <a:t>Highest active membership with significant strides in gaining NEW members and increased % of renewals brings SFC to over 2,100 members!</a:t>
            </a:r>
          </a:p>
          <a:p>
            <a:pPr indent="-228600">
              <a:buFont typeface="Arial" panose="020B0604020202020204" pitchFamily="34" charset="0"/>
              <a:buChar char="•"/>
            </a:pPr>
            <a:r>
              <a:rPr lang="en-US" sz="2400" b="1" dirty="0"/>
              <a:t>Executive Directors Circle Formed with 20 guests at our first Executive Directors Circle Dinner.</a:t>
            </a:r>
          </a:p>
          <a:p>
            <a:pPr indent="-228600">
              <a:buFont typeface="Arial" panose="020B0604020202020204" pitchFamily="34" charset="0"/>
              <a:buChar char="•"/>
            </a:pPr>
            <a:endParaRPr lang="en-US" sz="1800" dirty="0"/>
          </a:p>
          <a:p>
            <a:pPr indent="-228600">
              <a:buFont typeface="Arial" panose="020B0604020202020204" pitchFamily="34" charset="0"/>
              <a:buChar char="•"/>
            </a:pPr>
            <a:endParaRPr lang="en-US" sz="1800" dirty="0"/>
          </a:p>
          <a:p>
            <a:pPr indent="-228600">
              <a:buFont typeface="Arial" panose="020B0604020202020204" pitchFamily="34" charset="0"/>
              <a:buChar char="•"/>
            </a:pP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C7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4400">
                <a:solidFill>
                  <a:srgbClr val="FFFFFF"/>
                </a:solidFill>
              </a:rPr>
              <a:t>Trelio Ranchers Pairing</a:t>
            </a:r>
          </a:p>
        </p:txBody>
      </p:sp>
      <p:pic>
        <p:nvPicPr>
          <p:cNvPr id="9" name="Picture Placeholder 8"/>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50" r="1" b="51"/>
          <a:stretch/>
        </p:blipFill>
        <p:spPr>
          <a:xfrm>
            <a:off x="327547" y="312856"/>
            <a:ext cx="7058306" cy="4107392"/>
          </a:xfrm>
          <a:prstGeom prst="rect">
            <a:avLst/>
          </a:prstGeom>
        </p:spPr>
      </p:pic>
      <p:sp>
        <p:nvSpPr>
          <p:cNvPr id="16" name="Rectangle 15">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p:cNvSpPr>
            <a:spLocks noGrp="1"/>
          </p:cNvSpPr>
          <p:nvPr>
            <p:ph type="body" sz="half" idx="2"/>
          </p:nvPr>
        </p:nvSpPr>
        <p:spPr>
          <a:xfrm>
            <a:off x="8029319" y="917725"/>
            <a:ext cx="3424739" cy="4852362"/>
          </a:xfrm>
        </p:spPr>
        <p:txBody>
          <a:bodyPr vert="horz" lIns="91440" tIns="45720" rIns="91440" bIns="45720" rtlCol="0" anchor="ctr">
            <a:normAutofit/>
          </a:bodyPr>
          <a:lstStyle/>
          <a:p>
            <a:pPr indent="-228600">
              <a:buFont typeface="Arial" panose="020B0604020202020204" pitchFamily="34" charset="0"/>
              <a:buChar char="•"/>
            </a:pPr>
            <a:r>
              <a:rPr lang="en-US" sz="2000" b="1" dirty="0" err="1">
                <a:solidFill>
                  <a:srgbClr val="FFFFFF"/>
                </a:solidFill>
              </a:rPr>
              <a:t>Trelio</a:t>
            </a:r>
            <a:r>
              <a:rPr lang="en-US" sz="2000" b="1" dirty="0">
                <a:solidFill>
                  <a:srgbClr val="FFFFFF"/>
                </a:solidFill>
              </a:rPr>
              <a:t> Ranchers Pairing</a:t>
            </a:r>
          </a:p>
          <a:p>
            <a:pPr indent="-228600">
              <a:buFont typeface="Arial" panose="020B0604020202020204" pitchFamily="34" charset="0"/>
              <a:buChar char="•"/>
            </a:pPr>
            <a:r>
              <a:rPr lang="en-US" sz="2000" b="1" dirty="0">
                <a:solidFill>
                  <a:srgbClr val="FFFFFF"/>
                </a:solidFill>
              </a:rPr>
              <a:t>20 Guests were delighted by a 4 course meal using our very own SLB Beef and </a:t>
            </a:r>
            <a:r>
              <a:rPr lang="en-US" sz="2000" b="1" dirty="0" err="1">
                <a:solidFill>
                  <a:srgbClr val="FFFFFF"/>
                </a:solidFill>
              </a:rPr>
              <a:t>paried</a:t>
            </a:r>
            <a:r>
              <a:rPr lang="en-US" sz="2000" b="1" dirty="0">
                <a:solidFill>
                  <a:srgbClr val="FFFFFF"/>
                </a:solidFill>
              </a:rPr>
              <a:t> with delicious wines.</a:t>
            </a:r>
          </a:p>
          <a:p>
            <a:pPr indent="-228600">
              <a:buFont typeface="Arial" panose="020B0604020202020204" pitchFamily="34" charset="0"/>
              <a:buChar char="•"/>
            </a:pPr>
            <a:r>
              <a:rPr lang="en-US" sz="2000" b="1" dirty="0">
                <a:solidFill>
                  <a:srgbClr val="FFFFFF"/>
                </a:solidFill>
              </a:rPr>
              <a:t>Promoting and highlighting our holistic grazing program and the organic grass-fed beef  along with wonderful food and company!</a:t>
            </a:r>
          </a:p>
          <a:p>
            <a:pPr indent="-228600">
              <a:buFont typeface="Arial" panose="020B0604020202020204" pitchFamily="34" charset="0"/>
              <a:buChar char="•"/>
            </a:pPr>
            <a:r>
              <a:rPr lang="en-US" sz="2000" b="1" dirty="0">
                <a:solidFill>
                  <a:srgbClr val="FFFFFF"/>
                </a:solidFill>
              </a:rPr>
              <a:t>This fundraiser earned over $2,000 for the organization!</a:t>
            </a:r>
            <a:endParaRPr lang="en-US" sz="2000" dirty="0">
              <a:solidFill>
                <a:srgbClr val="FFFFFF"/>
              </a:solidFill>
            </a:endParaRPr>
          </a:p>
          <a:p>
            <a:endParaRPr lang="en-US" sz="2000" dirty="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A3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4400">
                <a:solidFill>
                  <a:srgbClr val="FFFFFF"/>
                </a:solidFill>
              </a:rPr>
              <a:t>Education &amp; Outreach </a:t>
            </a:r>
          </a:p>
        </p:txBody>
      </p:sp>
      <p:pic>
        <p:nvPicPr>
          <p:cNvPr id="5" name="Picture Placeholder 4"/>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28178" r="1" b="28179"/>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p:cNvSpPr>
            <a:spLocks noGrp="1"/>
          </p:cNvSpPr>
          <p:nvPr>
            <p:ph type="body" sz="half" idx="2"/>
          </p:nvPr>
        </p:nvSpPr>
        <p:spPr>
          <a:xfrm>
            <a:off x="8029319" y="917725"/>
            <a:ext cx="3424739" cy="4852362"/>
          </a:xfrm>
        </p:spPr>
        <p:txBody>
          <a:bodyPr vert="horz" lIns="91440" tIns="45720" rIns="91440" bIns="45720" rtlCol="0" anchor="ctr">
            <a:normAutofit/>
          </a:bodyPr>
          <a:lstStyle/>
          <a:p>
            <a:pPr indent="-228600">
              <a:buFont typeface="Arial" panose="020B0604020202020204" pitchFamily="34" charset="0"/>
              <a:buChar char="•"/>
            </a:pPr>
            <a:r>
              <a:rPr lang="en-US" sz="2000" b="1" dirty="0">
                <a:solidFill>
                  <a:srgbClr val="FFFFFF"/>
                </a:solidFill>
              </a:rPr>
              <a:t>With expanded Hikes &amp; Classes we have increased accessibility to our Preserves by over 20%</a:t>
            </a:r>
          </a:p>
          <a:p>
            <a:pPr indent="-228600">
              <a:buFont typeface="Arial" panose="020B0604020202020204" pitchFamily="34" charset="0"/>
              <a:buChar char="•"/>
            </a:pPr>
            <a:r>
              <a:rPr lang="en-US" sz="2000" b="1" dirty="0">
                <a:solidFill>
                  <a:srgbClr val="FFFFFF"/>
                </a:solidFill>
              </a:rPr>
              <a:t>Additional staffing resources with two new hires:</a:t>
            </a:r>
          </a:p>
          <a:p>
            <a:pPr indent="-228600">
              <a:buFont typeface="Arial" panose="020B0604020202020204" pitchFamily="34" charset="0"/>
              <a:buChar char="•"/>
            </a:pPr>
            <a:r>
              <a:rPr lang="en-US" sz="2000" b="1" dirty="0">
                <a:solidFill>
                  <a:srgbClr val="FFFFFF"/>
                </a:solidFill>
              </a:rPr>
              <a:t>Allyson Brooks, Education &amp; Stewardship Coordinator</a:t>
            </a:r>
          </a:p>
          <a:p>
            <a:pPr indent="-228600">
              <a:buFont typeface="Arial" panose="020B0604020202020204" pitchFamily="34" charset="0"/>
              <a:buChar char="•"/>
            </a:pPr>
            <a:r>
              <a:rPr lang="en-US" sz="2000" b="1" dirty="0">
                <a:solidFill>
                  <a:srgbClr val="FFFFFF"/>
                </a:solidFill>
              </a:rPr>
              <a:t>Lindsey Roberts, Outreach Manager</a:t>
            </a:r>
          </a:p>
          <a:p>
            <a:pPr indent="-228600">
              <a:buFont typeface="Arial" panose="020B0604020202020204" pitchFamily="34" charset="0"/>
              <a:buChar char="•"/>
            </a:pPr>
            <a:r>
              <a:rPr lang="en-US" sz="2000" b="1" dirty="0">
                <a:solidFill>
                  <a:srgbClr val="FFFFFF"/>
                </a:solidFill>
              </a:rPr>
              <a:t>Fresh energy and ideas – it’s an exciting time!</a:t>
            </a:r>
          </a:p>
          <a:p>
            <a:pPr indent="-228600">
              <a:buFont typeface="Arial" panose="020B0604020202020204" pitchFamily="34" charset="0"/>
              <a:buChar char="•"/>
            </a:pPr>
            <a:endParaRPr lang="en-US" sz="2000" dirty="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3467" y="643467"/>
            <a:ext cx="3363974" cy="1597315"/>
          </a:xfrm>
          <a:noFill/>
          <a:ln w="19050">
            <a:solidFill>
              <a:schemeClr val="bg1"/>
            </a:solidFill>
          </a:ln>
        </p:spPr>
        <p:txBody>
          <a:bodyPr vert="horz" wrap="square" lIns="91440" tIns="45720" rIns="91440" bIns="45720" rtlCol="0" anchor="ctr">
            <a:normAutofit/>
          </a:bodyPr>
          <a:lstStyle/>
          <a:p>
            <a:pPr algn="ctr"/>
            <a:r>
              <a:rPr lang="en-US" sz="2800" kern="1200">
                <a:solidFill>
                  <a:schemeClr val="bg1"/>
                </a:solidFill>
                <a:latin typeface="+mj-lt"/>
                <a:ea typeface="+mj-ea"/>
                <a:cs typeface="+mj-cs"/>
              </a:rPr>
              <a:t>Media &amp; Communications</a:t>
            </a:r>
          </a:p>
        </p:txBody>
      </p:sp>
      <p:sp>
        <p:nvSpPr>
          <p:cNvPr id="4" name="Text Placeholder 3"/>
          <p:cNvSpPr>
            <a:spLocks noGrp="1"/>
          </p:cNvSpPr>
          <p:nvPr>
            <p:ph type="body" sz="half" idx="2"/>
          </p:nvPr>
        </p:nvSpPr>
        <p:spPr>
          <a:xfrm>
            <a:off x="643468" y="2638043"/>
            <a:ext cx="3363974" cy="4045785"/>
          </a:xfrm>
        </p:spPr>
        <p:txBody>
          <a:bodyPr vert="horz" lIns="91440" tIns="45720" rIns="91440" bIns="45720" rtlCol="0">
            <a:normAutofit fontScale="92500" lnSpcReduction="20000"/>
          </a:bodyPr>
          <a:lstStyle/>
          <a:p>
            <a:pPr lvl="0" indent="-228600">
              <a:buFont typeface="Arial" panose="020B0604020202020204" pitchFamily="34" charset="0"/>
              <a:buChar char="•"/>
            </a:pPr>
            <a:r>
              <a:rPr lang="en-US" sz="1800" dirty="0">
                <a:solidFill>
                  <a:schemeClr val="bg1"/>
                </a:solidFill>
              </a:rPr>
              <a:t>We worked with UC Merced for a classroom documentary highlighting the McKenzie Preserve and effective partnerships in conservation featuring Rangeland Manager Billy Freeman.</a:t>
            </a:r>
          </a:p>
          <a:p>
            <a:pPr lvl="0" indent="-228600">
              <a:buFont typeface="Arial" panose="020B0604020202020204" pitchFamily="34" charset="0"/>
              <a:buChar char="•"/>
            </a:pPr>
            <a:r>
              <a:rPr lang="en-US" sz="1800" dirty="0">
                <a:solidFill>
                  <a:schemeClr val="bg1"/>
                </a:solidFill>
              </a:rPr>
              <a:t>Bridget, interviewed by Sierra Nevada Conservancy, represented the Sierra region and spoke about the need for funding collaborations for effective preservation.</a:t>
            </a:r>
          </a:p>
          <a:p>
            <a:pPr lvl="0" indent="-228600">
              <a:buFont typeface="Arial" panose="020B0604020202020204" pitchFamily="34" charset="0"/>
              <a:buChar char="•"/>
            </a:pPr>
            <a:r>
              <a:rPr lang="en-US" sz="1800" dirty="0">
                <a:solidFill>
                  <a:schemeClr val="bg1"/>
                </a:solidFill>
              </a:rPr>
              <a:t>Bridget now has a monthly article in the Mariposa Gazette that highlights current topics relevant to the region and the Organization. For 2019 we are developing a similar structure with the Prather based Mtn Press.</a:t>
            </a:r>
          </a:p>
          <a:p>
            <a:pPr indent="-228600">
              <a:buFont typeface="Arial" panose="020B0604020202020204" pitchFamily="34" charset="0"/>
              <a:buChar char="•"/>
            </a:pPr>
            <a:endParaRPr lang="en-US" dirty="0">
              <a:solidFill>
                <a:schemeClr val="bg1"/>
              </a:solidFill>
            </a:endParaRPr>
          </a:p>
        </p:txBody>
      </p:sp>
      <p:pic>
        <p:nvPicPr>
          <p:cNvPr id="2050"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tretch>
            <a:fillRect/>
          </a:stretch>
        </p:blipFill>
        <p:spPr bwMode="auto">
          <a:xfrm>
            <a:off x="5297763" y="1004528"/>
            <a:ext cx="6250769" cy="468807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098" name="Picture 2" descr="C:\Users\Land Steward\Documents\Admin\Board\Board Packets\FY1617\Dec 2016\VernalPoolDrayerr2016.jpg"/>
          <p:cNvPicPr>
            <a:picLocks noGrp="1" noChangeAspect="1" noChangeArrowheads="1"/>
          </p:cNvPicPr>
          <p:nvPr>
            <p:ph type="pic" idx="1"/>
          </p:nvPr>
        </p:nvPicPr>
        <p:blipFill rotWithShape="1">
          <a:blip r:embed="rId2" cstate="print"/>
          <a:srcRect l="19277" r="19275" b="-1"/>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p:spPr>
      </p:pic>
      <p:sp>
        <p:nvSpPr>
          <p:cNvPr id="2" name="Title 1"/>
          <p:cNvSpPr>
            <a:spLocks noGrp="1"/>
          </p:cNvSpPr>
          <p:nvPr>
            <p:ph type="title"/>
          </p:nvPr>
        </p:nvSpPr>
        <p:spPr>
          <a:xfrm>
            <a:off x="655320" y="365125"/>
            <a:ext cx="5120114" cy="1692794"/>
          </a:xfrm>
        </p:spPr>
        <p:txBody>
          <a:bodyPr vert="horz" lIns="91440" tIns="45720" rIns="91440" bIns="45720" rtlCol="0" anchor="ctr">
            <a:normAutofit/>
          </a:bodyPr>
          <a:lstStyle/>
          <a:p>
            <a:r>
              <a:rPr lang="en-US" sz="6000" b="1" dirty="0"/>
              <a:t>Grant Awards </a:t>
            </a:r>
          </a:p>
        </p:txBody>
      </p:sp>
      <p:cxnSp>
        <p:nvCxnSpPr>
          <p:cNvPr id="71" name="Straight Arrow Connector 7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half" idx="2"/>
          </p:nvPr>
        </p:nvSpPr>
        <p:spPr>
          <a:xfrm>
            <a:off x="0" y="2575048"/>
            <a:ext cx="7203833" cy="4541510"/>
          </a:xfrm>
        </p:spPr>
        <p:txBody>
          <a:bodyPr vert="horz" lIns="91440" tIns="45720" rIns="91440" bIns="45720" rtlCol="0">
            <a:normAutofit/>
          </a:bodyPr>
          <a:lstStyle/>
          <a:p>
            <a:pPr indent="-228600">
              <a:buFont typeface="Arial" panose="020B0604020202020204" pitchFamily="34" charset="0"/>
              <a:buChar char="•"/>
            </a:pPr>
            <a:r>
              <a:rPr lang="en-US" sz="2400" b="1" dirty="0"/>
              <a:t>Grant Awards:</a:t>
            </a:r>
            <a:endParaRPr lang="en-US" sz="2400" dirty="0"/>
          </a:p>
          <a:p>
            <a:pPr marL="342900" indent="-228600">
              <a:buFont typeface="Arial" panose="020B0604020202020204" pitchFamily="34" charset="0"/>
              <a:buChar char="•"/>
            </a:pPr>
            <a:r>
              <a:rPr lang="en-US" sz="2400" dirty="0"/>
              <a:t>Land Trust Alliance Excellence Grant awarded for $7,000.</a:t>
            </a:r>
          </a:p>
          <a:p>
            <a:pPr marL="342900" indent="-228600">
              <a:buFont typeface="Arial" panose="020B0604020202020204" pitchFamily="34" charset="0"/>
              <a:buChar char="•"/>
            </a:pPr>
            <a:r>
              <a:rPr lang="en-US" sz="2400" dirty="0"/>
              <a:t>REI Outreach Grant: $7,000</a:t>
            </a:r>
          </a:p>
          <a:p>
            <a:pPr marL="342900" indent="-228600">
              <a:buFont typeface="Arial" panose="020B0604020202020204" pitchFamily="34" charset="0"/>
              <a:buChar char="•"/>
            </a:pPr>
            <a:r>
              <a:rPr lang="en-US" sz="2400" dirty="0"/>
              <a:t>Stockton Creek Preserve Enhancement Grants: $240,000</a:t>
            </a:r>
          </a:p>
          <a:p>
            <a:pPr marL="342900" indent="-228600">
              <a:buFont typeface="Arial" panose="020B0604020202020204" pitchFamily="34" charset="0"/>
              <a:buChar char="•"/>
            </a:pPr>
            <a:r>
              <a:rPr lang="en-US" sz="2400" dirty="0"/>
              <a:t>Hornitos Ranch: $5,405,000</a:t>
            </a:r>
          </a:p>
          <a:p>
            <a:pPr marL="342900" indent="-228600">
              <a:buFont typeface="Arial" panose="020B0604020202020204" pitchFamily="34" charset="0"/>
              <a:buChar char="•"/>
            </a:pPr>
            <a:r>
              <a:rPr lang="en-US" sz="2400" dirty="0"/>
              <a:t>McKinney Grant Total: $3,669,370</a:t>
            </a:r>
          </a:p>
          <a:p>
            <a:pPr marL="342900" indent="-228600">
              <a:buFont typeface="Arial" panose="020B0604020202020204" pitchFamily="34" charset="0"/>
              <a:buChar char="•"/>
            </a:pPr>
            <a:r>
              <a:rPr lang="en-US" sz="2400" dirty="0"/>
              <a:t> $11.6 million in total funding for Acquisitions!!</a:t>
            </a:r>
          </a:p>
          <a:p>
            <a:pPr lvl="1" indent="-228600">
              <a:buFont typeface="Arial" panose="020B0604020202020204" pitchFamily="34" charset="0"/>
              <a:buChar char="•"/>
            </a:pPr>
            <a:endParaRPr lang="en-US" sz="2400" dirty="0"/>
          </a:p>
          <a:p>
            <a:pPr indent="-228600">
              <a:buFont typeface="Arial" panose="020B0604020202020204" pitchFamily="34" charset="0"/>
              <a:buChar char="•"/>
            </a:pP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3467" y="643467"/>
            <a:ext cx="3363974" cy="1597315"/>
          </a:xfrm>
          <a:noFill/>
          <a:ln w="19050">
            <a:solidFill>
              <a:schemeClr val="bg1"/>
            </a:solidFill>
          </a:ln>
        </p:spPr>
        <p:txBody>
          <a:bodyPr vert="horz" wrap="square" lIns="91440" tIns="45720" rIns="91440" bIns="45720" rtlCol="0" anchor="ctr">
            <a:normAutofit/>
          </a:bodyPr>
          <a:lstStyle/>
          <a:p>
            <a:pPr algn="ctr"/>
            <a:r>
              <a:rPr lang="en-US" sz="2800" kern="1200">
                <a:solidFill>
                  <a:schemeClr val="bg1"/>
                </a:solidFill>
                <a:latin typeface="+mj-lt"/>
                <a:ea typeface="+mj-ea"/>
                <a:cs typeface="+mj-cs"/>
              </a:rPr>
              <a:t>Management Accomplishments </a:t>
            </a:r>
          </a:p>
        </p:txBody>
      </p:sp>
      <p:sp>
        <p:nvSpPr>
          <p:cNvPr id="4" name="Text Placeholder 3"/>
          <p:cNvSpPr>
            <a:spLocks noGrp="1"/>
          </p:cNvSpPr>
          <p:nvPr>
            <p:ph type="body" sz="half" idx="2"/>
          </p:nvPr>
        </p:nvSpPr>
        <p:spPr>
          <a:xfrm>
            <a:off x="643468" y="2638044"/>
            <a:ext cx="3363974" cy="3415622"/>
          </a:xfrm>
        </p:spPr>
        <p:txBody>
          <a:bodyPr vert="horz" lIns="91440" tIns="45720" rIns="91440" bIns="45720" rtlCol="0">
            <a:normAutofit/>
          </a:bodyPr>
          <a:lstStyle/>
          <a:p>
            <a:pPr indent="-228600">
              <a:buFont typeface="Arial" panose="020B0604020202020204" pitchFamily="34" charset="0"/>
              <a:buChar char="•"/>
            </a:pPr>
            <a:r>
              <a:rPr lang="en-US" sz="1700">
                <a:solidFill>
                  <a:schemeClr val="bg1"/>
                </a:solidFill>
              </a:rPr>
              <a:t>Hosted staff &amp; board retreats</a:t>
            </a:r>
          </a:p>
          <a:p>
            <a:pPr lvl="0" indent="-228600">
              <a:buFont typeface="Arial" panose="020B0604020202020204" pitchFamily="34" charset="0"/>
              <a:buChar char="•"/>
            </a:pPr>
            <a:r>
              <a:rPr lang="en-US" sz="1700">
                <a:solidFill>
                  <a:schemeClr val="bg1"/>
                </a:solidFill>
              </a:rPr>
              <a:t>A successful unqualified audit for the third year in a row!</a:t>
            </a:r>
          </a:p>
          <a:p>
            <a:pPr lvl="0" indent="-228600">
              <a:buFont typeface="Arial" panose="020B0604020202020204" pitchFamily="34" charset="0"/>
              <a:buChar char="•"/>
            </a:pPr>
            <a:r>
              <a:rPr lang="en-US" sz="1700">
                <a:solidFill>
                  <a:schemeClr val="bg1"/>
                </a:solidFill>
              </a:rPr>
              <a:t>IT resources with new laptops for all staff and upgraded software.</a:t>
            </a:r>
          </a:p>
          <a:p>
            <a:pPr indent="-228600">
              <a:buFont typeface="Arial" panose="020B0604020202020204" pitchFamily="34" charset="0"/>
              <a:buChar char="•"/>
            </a:pPr>
            <a:r>
              <a:rPr lang="en-US" sz="1700">
                <a:solidFill>
                  <a:schemeClr val="bg1"/>
                </a:solidFill>
              </a:rPr>
              <a:t>Purchased 2 stewardship vehicles for increased efficiency and safety.</a:t>
            </a:r>
          </a:p>
          <a:p>
            <a:pPr indent="-228600">
              <a:buFont typeface="Arial" panose="020B0604020202020204" pitchFamily="34" charset="0"/>
              <a:buChar char="•"/>
            </a:pPr>
            <a:r>
              <a:rPr lang="en-US" sz="1700">
                <a:solidFill>
                  <a:schemeClr val="bg1"/>
                </a:solidFill>
              </a:rPr>
              <a:t>Increased investment in our Employees with 100% healthcare coverage and competitive salaries.</a:t>
            </a:r>
          </a:p>
        </p:txBody>
      </p:sp>
      <p:pic>
        <p:nvPicPr>
          <p:cNvPr id="5" name="Picture Placeholder 4"/>
          <p:cNvPicPr>
            <a:picLocks noGrp="1"/>
          </p:cNvPicPr>
          <p:nvPr>
            <p:ph type="pic" idx="1"/>
          </p:nvPr>
        </p:nvPicPr>
        <p:blipFill>
          <a:blip r:embed="rId2" cstate="print">
            <a:extLst>
              <a:ext uri="{28A0092B-C50C-407E-A947-70E740481C1C}">
                <a14:useLocalDpi xmlns:a14="http://schemas.microsoft.com/office/drawing/2010/main" val="0"/>
              </a:ext>
            </a:extLst>
          </a:blip>
          <a:srcRect l="2427" r="2427"/>
          <a:stretch>
            <a:fillRect/>
          </a:stretch>
        </p:blipFill>
        <p:spPr>
          <a:xfrm>
            <a:off x="5297763" y="876733"/>
            <a:ext cx="6250769" cy="494366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A group of people standing next to a horse&#10;&#10;Description generated with very high confidence">
            <a:extLst>
              <a:ext uri="{FF2B5EF4-FFF2-40B4-BE49-F238E27FC236}">
                <a16:creationId xmlns:a16="http://schemas.microsoft.com/office/drawing/2014/main" id="{BBC9A1CC-14AA-4177-8E60-82A22311B80B}"/>
              </a:ext>
            </a:extLst>
          </p:cNvPr>
          <p:cNvPicPr>
            <a:picLocks noGrp="1" noChangeAspect="1"/>
          </p:cNvPicPr>
          <p:nvPr>
            <p:ph type="pic" idx="1"/>
          </p:nvPr>
        </p:nvPicPr>
        <p:blipFill rotWithShape="1">
          <a:blip r:embed="rId2"/>
          <a:srcRect l="24688" r="24688"/>
          <a:stretch/>
        </p:blipFill>
        <p:spPr>
          <a:prstGeom prst="rect">
            <a:avLst/>
          </a:prstGeom>
        </p:spPr>
      </p:pic>
      <p:sp>
        <p:nvSpPr>
          <p:cNvPr id="2" name="Title 1">
            <a:extLst>
              <a:ext uri="{FF2B5EF4-FFF2-40B4-BE49-F238E27FC236}">
                <a16:creationId xmlns:a16="http://schemas.microsoft.com/office/drawing/2014/main" id="{3BA89ED9-13A1-49BC-92AA-52C38B1073E6}"/>
              </a:ext>
            </a:extLst>
          </p:cNvPr>
          <p:cNvSpPr>
            <a:spLocks noGrp="1"/>
          </p:cNvSpPr>
          <p:nvPr>
            <p:ph type="title"/>
          </p:nvPr>
        </p:nvSpPr>
        <p:spPr>
          <a:xfrm>
            <a:off x="1069848" y="484632"/>
            <a:ext cx="10058400" cy="1609344"/>
          </a:xfrm>
        </p:spPr>
        <p:txBody>
          <a:bodyPr vert="horz" lIns="91440" tIns="45720" rIns="91440" bIns="45720" rtlCol="0" anchor="ctr">
            <a:normAutofit/>
          </a:bodyPr>
          <a:lstStyle/>
          <a:p>
            <a:r>
              <a:rPr lang="en-US" sz="4800" dirty="0">
                <a:solidFill>
                  <a:srgbClr val="FFFFFF"/>
                </a:solidFill>
              </a:rPr>
              <a:t>Public Policy Updates and Information	</a:t>
            </a:r>
          </a:p>
        </p:txBody>
      </p:sp>
      <p:sp>
        <p:nvSpPr>
          <p:cNvPr id="5" name="Text Placeholder 4">
            <a:extLst>
              <a:ext uri="{FF2B5EF4-FFF2-40B4-BE49-F238E27FC236}">
                <a16:creationId xmlns:a16="http://schemas.microsoft.com/office/drawing/2014/main" id="{255D4DD8-1DAA-4FE7-A0F6-98168BDA4FB2}"/>
              </a:ext>
            </a:extLst>
          </p:cNvPr>
          <p:cNvSpPr>
            <a:spLocks noGrp="1"/>
          </p:cNvSpPr>
          <p:nvPr>
            <p:ph type="body" sz="half" idx="2"/>
          </p:nvPr>
        </p:nvSpPr>
        <p:spPr/>
        <p:txBody>
          <a:bodyPr/>
          <a:lstStyle/>
          <a:p>
            <a:pPr marL="342900" indent="-342900">
              <a:buFont typeface="Arial" panose="020B0604020202020204" pitchFamily="34" charset="0"/>
              <a:buChar char="•"/>
            </a:pPr>
            <a:r>
              <a:rPr lang="en-US" dirty="0"/>
              <a:t>Prop 68 Implementation</a:t>
            </a:r>
          </a:p>
          <a:p>
            <a:pPr marL="342900" indent="-342900">
              <a:buFont typeface="Arial" panose="020B0604020202020204" pitchFamily="34" charset="0"/>
              <a:buChar char="•"/>
            </a:pPr>
            <a:r>
              <a:rPr lang="en-US" dirty="0"/>
              <a:t>Prop 3</a:t>
            </a:r>
          </a:p>
          <a:p>
            <a:pPr marL="342900" indent="-342900">
              <a:buFont typeface="Arial" panose="020B0604020202020204" pitchFamily="34" charset="0"/>
              <a:buChar char="•"/>
            </a:pPr>
            <a:r>
              <a:rPr lang="en-US" dirty="0"/>
              <a:t>On the Horizon</a:t>
            </a:r>
          </a:p>
        </p:txBody>
      </p:sp>
    </p:spTree>
    <p:extLst>
      <p:ext uri="{BB962C8B-B14F-4D97-AF65-F5344CB8AC3E}">
        <p14:creationId xmlns:p14="http://schemas.microsoft.com/office/powerpoint/2010/main" val="2754982462"/>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A0976-209B-4816-B0B6-7F8C19285CC2}"/>
              </a:ext>
            </a:extLst>
          </p:cNvPr>
          <p:cNvSpPr>
            <a:spLocks noGrp="1"/>
          </p:cNvSpPr>
          <p:nvPr>
            <p:ph type="title"/>
          </p:nvPr>
        </p:nvSpPr>
        <p:spPr>
          <a:xfrm>
            <a:off x="2557670" y="274493"/>
            <a:ext cx="7633758" cy="759177"/>
          </a:xfrm>
          <a:solidFill>
            <a:schemeClr val="bg1">
              <a:lumMod val="65000"/>
              <a:lumOff val="35000"/>
            </a:schemeClr>
          </a:solidFill>
        </p:spPr>
        <p:txBody>
          <a:bodyPr>
            <a:normAutofit fontScale="90000"/>
          </a:bodyPr>
          <a:lstStyle/>
          <a:p>
            <a:pPr algn="ctr"/>
            <a:r>
              <a:rPr lang="en-US" dirty="0"/>
              <a:t>Treasurer’s Report</a:t>
            </a:r>
            <a:br>
              <a:rPr lang="en-US" dirty="0"/>
            </a:br>
            <a:endParaRPr lang="en-US" dirty="0"/>
          </a:p>
        </p:txBody>
      </p:sp>
      <p:sp>
        <p:nvSpPr>
          <p:cNvPr id="5" name="Content Placeholder 4">
            <a:extLst>
              <a:ext uri="{FF2B5EF4-FFF2-40B4-BE49-F238E27FC236}">
                <a16:creationId xmlns:a16="http://schemas.microsoft.com/office/drawing/2014/main" id="{9067FFB6-EE6E-4AD3-9ABC-9A86EABB42C2}"/>
              </a:ext>
            </a:extLst>
          </p:cNvPr>
          <p:cNvSpPr>
            <a:spLocks noGrp="1"/>
          </p:cNvSpPr>
          <p:nvPr>
            <p:ph idx="1"/>
          </p:nvPr>
        </p:nvSpPr>
        <p:spPr>
          <a:xfrm>
            <a:off x="1036948" y="1351722"/>
            <a:ext cx="10350631" cy="5380382"/>
          </a:xfrm>
        </p:spPr>
        <p:txBody>
          <a:bodyPr anchor="t">
            <a:normAutofit/>
          </a:bodyPr>
          <a:lstStyle/>
          <a:p>
            <a:pPr algn="ctr">
              <a:lnSpc>
                <a:spcPct val="60000"/>
              </a:lnSpc>
            </a:pPr>
            <a:r>
              <a:rPr lang="en-US" sz="2300" b="1" dirty="0"/>
              <a:t>Budget Narrative for FY 18-19 1st Quarter</a:t>
            </a:r>
            <a:endParaRPr lang="en-US" sz="2300" b="1" baseline="30000" dirty="0"/>
          </a:p>
          <a:p>
            <a:pPr marL="0" indent="0" algn="ctr">
              <a:lnSpc>
                <a:spcPct val="60000"/>
              </a:lnSpc>
              <a:buNone/>
            </a:pPr>
            <a:r>
              <a:rPr lang="en-US" sz="2300" b="1" dirty="0"/>
              <a:t>July 1, 2018 through September 30, 2018</a:t>
            </a:r>
          </a:p>
          <a:p>
            <a:pPr marL="0" indent="0" algn="ctr">
              <a:buNone/>
            </a:pPr>
            <a:r>
              <a:rPr lang="en-US" dirty="0"/>
              <a:t>SFC Fiscal Year End 2017-2018 Audit is almost complete, with auditors making their final reports. We plan to have Price Paige present at the January 23, 2019 Board Meeting.</a:t>
            </a:r>
          </a:p>
          <a:p>
            <a:pPr marL="0" indent="0" algn="ctr">
              <a:buNone/>
            </a:pPr>
            <a:r>
              <a:rPr lang="en-US" dirty="0"/>
              <a:t>The P&amp;L for the quarter has outperformed against the FYTD budget. Due to timing of grant reimbursements for stewardship projects, December and January are expected to be lean months for cash flow. However, actual expenses in the quarter were significantly better than budget as some of the delayed project’s expenses were deferred and leadership adjusted and managed expenses to come in under budget. To improve cash flow during this time, we continue to analyze finances to lower expenses and optimize income and focus attention on project billing and follow-up calls on accounts receivables.</a:t>
            </a:r>
          </a:p>
          <a:p>
            <a:pPr marL="0" indent="0" algn="ctr">
              <a:buNone/>
            </a:pPr>
            <a:r>
              <a:rPr lang="en-US" dirty="0"/>
              <a:t>Cash Flow projection does remain strong and SFC will end the Fiscal Year 2018-2019 with a positive Net Income.</a:t>
            </a:r>
          </a:p>
        </p:txBody>
      </p:sp>
    </p:spTree>
    <p:extLst>
      <p:ext uri="{BB962C8B-B14F-4D97-AF65-F5344CB8AC3E}">
        <p14:creationId xmlns:p14="http://schemas.microsoft.com/office/powerpoint/2010/main" val="3023687081"/>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CF13D-28C7-47A6-BEED-FBC72E4767F5}"/>
              </a:ext>
            </a:extLst>
          </p:cNvPr>
          <p:cNvSpPr>
            <a:spLocks noGrp="1"/>
          </p:cNvSpPr>
          <p:nvPr>
            <p:ph type="title"/>
          </p:nvPr>
        </p:nvSpPr>
        <p:spPr>
          <a:xfrm>
            <a:off x="128589" y="113123"/>
            <a:ext cx="11958636" cy="1215615"/>
          </a:xfrm>
          <a:solidFill>
            <a:schemeClr val="bg1">
              <a:lumMod val="50000"/>
              <a:lumOff val="50000"/>
            </a:schemeClr>
          </a:solidFill>
        </p:spPr>
        <p:txBody>
          <a:bodyPr>
            <a:normAutofit fontScale="90000"/>
          </a:bodyPr>
          <a:lstStyle/>
          <a:p>
            <a:pPr algn="ctr"/>
            <a:r>
              <a:rPr lang="en-US" sz="3100" b="1" u="sng" dirty="0"/>
              <a:t>Balance Sheet</a:t>
            </a:r>
            <a:br>
              <a:rPr lang="en-US" dirty="0"/>
            </a:br>
            <a:r>
              <a:rPr lang="en-US" sz="1600" dirty="0"/>
              <a:t> Provided is a comparative report to prior fiscal year showing the Balance Sheet (compressed version) as of September 30, 2018. SFC shows improvement with increased Cash &amp; Cash Equivalents and a reduced Accounts Receivable total. NOTE: We are still waiting on various adjusting journal entries from Price Paige that may affect certain Balance Sheet Accounts – the 2nd quarter end review will show those adjustments.</a:t>
            </a:r>
          </a:p>
        </p:txBody>
      </p:sp>
      <p:graphicFrame>
        <p:nvGraphicFramePr>
          <p:cNvPr id="4" name="Content Placeholder 3">
            <a:extLst>
              <a:ext uri="{FF2B5EF4-FFF2-40B4-BE49-F238E27FC236}">
                <a16:creationId xmlns:a16="http://schemas.microsoft.com/office/drawing/2014/main" id="{651F0998-0E1C-4781-B09C-26C78CBF5D49}"/>
              </a:ext>
            </a:extLst>
          </p:cNvPr>
          <p:cNvGraphicFramePr>
            <a:graphicFrameLocks noGrp="1"/>
          </p:cNvGraphicFramePr>
          <p:nvPr>
            <p:ph idx="1"/>
            <p:extLst>
              <p:ext uri="{D42A27DB-BD31-4B8C-83A1-F6EECF244321}">
                <p14:modId xmlns:p14="http://schemas.microsoft.com/office/powerpoint/2010/main" val="1448859486"/>
              </p:ext>
            </p:extLst>
          </p:nvPr>
        </p:nvGraphicFramePr>
        <p:xfrm>
          <a:off x="807932" y="1543051"/>
          <a:ext cx="10576136" cy="2543177"/>
        </p:xfrm>
        <a:graphic>
          <a:graphicData uri="http://schemas.openxmlformats.org/drawingml/2006/table">
            <a:tbl>
              <a:tblPr firstRow="1" firstCol="1" lastRow="1" lastCol="1" bandRow="1" bandCol="1"/>
              <a:tblGrid>
                <a:gridCol w="4618667">
                  <a:extLst>
                    <a:ext uri="{9D8B030D-6E8A-4147-A177-3AD203B41FA5}">
                      <a16:colId xmlns:a16="http://schemas.microsoft.com/office/drawing/2014/main" val="2276369444"/>
                    </a:ext>
                  </a:extLst>
                </a:gridCol>
                <a:gridCol w="1568136">
                  <a:extLst>
                    <a:ext uri="{9D8B030D-6E8A-4147-A177-3AD203B41FA5}">
                      <a16:colId xmlns:a16="http://schemas.microsoft.com/office/drawing/2014/main" val="1876345751"/>
                    </a:ext>
                  </a:extLst>
                </a:gridCol>
                <a:gridCol w="1479295">
                  <a:extLst>
                    <a:ext uri="{9D8B030D-6E8A-4147-A177-3AD203B41FA5}">
                      <a16:colId xmlns:a16="http://schemas.microsoft.com/office/drawing/2014/main" val="930190253"/>
                    </a:ext>
                  </a:extLst>
                </a:gridCol>
                <a:gridCol w="1456569">
                  <a:extLst>
                    <a:ext uri="{9D8B030D-6E8A-4147-A177-3AD203B41FA5}">
                      <a16:colId xmlns:a16="http://schemas.microsoft.com/office/drawing/2014/main" val="536413747"/>
                    </a:ext>
                  </a:extLst>
                </a:gridCol>
                <a:gridCol w="1453469">
                  <a:extLst>
                    <a:ext uri="{9D8B030D-6E8A-4147-A177-3AD203B41FA5}">
                      <a16:colId xmlns:a16="http://schemas.microsoft.com/office/drawing/2014/main" val="3990354778"/>
                    </a:ext>
                  </a:extLst>
                </a:gridCol>
              </a:tblGrid>
              <a:tr h="308294">
                <a:tc>
                  <a:txBody>
                    <a:bodyPr/>
                    <a:lstStyle/>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lnL>
                      <a:noFill/>
                    </a:lnL>
                    <a:lnR>
                      <a:noFill/>
                    </a:lnR>
                    <a:lnT>
                      <a:noFill/>
                    </a:lnT>
                    <a:lnB>
                      <a:noFill/>
                    </a:lnB>
                    <a:solidFill>
                      <a:schemeClr val="tx1">
                        <a:lumMod val="85000"/>
                      </a:schemeClr>
                    </a:solidFill>
                  </a:tcPr>
                </a:tc>
                <a:tc>
                  <a:txBody>
                    <a:bodyPr/>
                    <a:lstStyle/>
                    <a:p>
                      <a:pPr marL="177165" marR="0">
                        <a:lnSpc>
                          <a:spcPts val="1375"/>
                        </a:lnSpc>
                        <a:spcBef>
                          <a:spcPts val="0"/>
                        </a:spcBef>
                        <a:spcAft>
                          <a:spcPts val="0"/>
                        </a:spcAft>
                      </a:pPr>
                      <a:r>
                        <a:rPr lang="en-US" sz="12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9/30/18</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chemeClr val="tx1">
                        <a:lumMod val="85000"/>
                      </a:schemeClr>
                    </a:solidFill>
                  </a:tcPr>
                </a:tc>
                <a:tc>
                  <a:txBody>
                    <a:bodyPr/>
                    <a:lstStyle/>
                    <a:p>
                      <a:pPr marL="177800" marR="0">
                        <a:lnSpc>
                          <a:spcPts val="1375"/>
                        </a:lnSpc>
                        <a:spcBef>
                          <a:spcPts val="0"/>
                        </a:spcBef>
                        <a:spcAft>
                          <a:spcPts val="0"/>
                        </a:spcAft>
                      </a:pPr>
                      <a:r>
                        <a:rPr lang="en-US" sz="12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9/30/17</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chemeClr val="tx1">
                        <a:lumMod val="85000"/>
                      </a:schemeClr>
                    </a:solidFill>
                  </a:tcPr>
                </a:tc>
                <a:tc>
                  <a:txBody>
                    <a:bodyPr/>
                    <a:lstStyle/>
                    <a:p>
                      <a:pPr marL="108585" marR="0">
                        <a:lnSpc>
                          <a:spcPts val="1375"/>
                        </a:lnSpc>
                        <a:spcBef>
                          <a:spcPts val="0"/>
                        </a:spcBef>
                        <a:spcAft>
                          <a:spcPts val="0"/>
                        </a:spcAft>
                      </a:pPr>
                      <a:r>
                        <a:rPr lang="en-US" sz="12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Change</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chemeClr val="tx1">
                        <a:lumMod val="85000"/>
                      </a:schemeClr>
                    </a:solidFill>
                  </a:tcPr>
                </a:tc>
                <a:tc>
                  <a:txBody>
                    <a:bodyPr/>
                    <a:lstStyle/>
                    <a:p>
                      <a:pPr marL="89535" marR="0">
                        <a:lnSpc>
                          <a:spcPts val="1375"/>
                        </a:lnSpc>
                        <a:spcBef>
                          <a:spcPts val="0"/>
                        </a:spcBef>
                        <a:spcAft>
                          <a:spcPts val="0"/>
                        </a:spcAft>
                      </a:pPr>
                      <a:r>
                        <a:rPr lang="en-US" sz="12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200" b="1" spc="1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1" spc="-5"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Change</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chemeClr val="tx1">
                        <a:lumMod val="85000"/>
                      </a:schemeClr>
                    </a:solidFill>
                  </a:tcPr>
                </a:tc>
                <a:extLst>
                  <a:ext uri="{0D108BD9-81ED-4DB2-BD59-A6C34878D82A}">
                    <a16:rowId xmlns:a16="http://schemas.microsoft.com/office/drawing/2014/main" val="1679759878"/>
                  </a:ext>
                </a:extLst>
              </a:tr>
              <a:tr h="308294">
                <a:tc gridSpan="5">
                  <a:txBody>
                    <a:bodyPr/>
                    <a:lstStyle/>
                    <a:p>
                      <a:pPr marL="67945" marR="0">
                        <a:lnSpc>
                          <a:spcPts val="1375"/>
                        </a:lnSpc>
                        <a:spcBef>
                          <a:spcPts val="0"/>
                        </a:spcBef>
                        <a:spcAft>
                          <a:spcPts val="0"/>
                        </a:spcAft>
                      </a:pPr>
                      <a:r>
                        <a:rPr lang="en-US" sz="1200" b="1" spc="-5"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ASSETS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chemeClr val="tx1">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27535879"/>
                  </a:ext>
                </a:extLst>
              </a:tr>
              <a:tr h="317103">
                <a:tc>
                  <a:txBody>
                    <a:bodyPr/>
                    <a:lstStyle/>
                    <a:p>
                      <a:pPr marL="259080" marR="0">
                        <a:lnSpc>
                          <a:spcPts val="1375"/>
                        </a:lnSpc>
                        <a:spcBef>
                          <a:spcPts val="0"/>
                        </a:spcBef>
                        <a:spcAft>
                          <a:spcPts val="0"/>
                        </a:spcAft>
                      </a:pPr>
                      <a:r>
                        <a:rPr lang="en-US" sz="1400" spc="-5" dirty="0">
                          <a:effectLst/>
                          <a:latin typeface="Times New Roman" panose="02020603050405020304" pitchFamily="18" charset="0"/>
                          <a:ea typeface="Calibri" panose="020F0502020204030204" pitchFamily="34" charset="0"/>
                          <a:cs typeface="Times New Roman" panose="02020603050405020304" pitchFamily="18" charset="0"/>
                        </a:rPr>
                        <a:t>Cash</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&amp;</a:t>
                      </a:r>
                      <a:r>
                        <a:rPr lang="en-US" sz="1400" spc="-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spc="-5" dirty="0">
                          <a:effectLst/>
                          <a:latin typeface="Times New Roman" panose="02020603050405020304" pitchFamily="18" charset="0"/>
                          <a:ea typeface="Calibri" panose="020F0502020204030204" pitchFamily="34" charset="0"/>
                          <a:cs typeface="Times New Roman" panose="02020603050405020304" pitchFamily="18" charset="0"/>
                        </a:rPr>
                        <a:t>Cash</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Equivalents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240030" marR="0">
                        <a:lnSpc>
                          <a:spcPts val="1375"/>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9,655,243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189865" marR="0">
                        <a:lnSpc>
                          <a:spcPts val="1375"/>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9,233,933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309880" marR="0">
                        <a:lnSpc>
                          <a:spcPts val="1375"/>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421,311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20320" algn="ctr">
                        <a:lnSpc>
                          <a:spcPts val="1375"/>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4116695619"/>
                  </a:ext>
                </a:extLst>
              </a:tr>
              <a:tr h="303889">
                <a:tc>
                  <a:txBody>
                    <a:bodyPr/>
                    <a:lstStyle/>
                    <a:p>
                      <a:pPr marL="259080" marR="0">
                        <a:lnSpc>
                          <a:spcPts val="1315"/>
                        </a:lnSpc>
                        <a:spcBef>
                          <a:spcPts val="0"/>
                        </a:spcBef>
                        <a:spcAft>
                          <a:spcPts val="0"/>
                        </a:spcAft>
                      </a:pPr>
                      <a:r>
                        <a:rPr lang="en-US" sz="1400" spc="-5">
                          <a:effectLst/>
                          <a:latin typeface="Times New Roman" panose="02020603050405020304" pitchFamily="18" charset="0"/>
                          <a:ea typeface="Calibri" panose="020F0502020204030204" pitchFamily="34" charset="0"/>
                          <a:cs typeface="Times New Roman" panose="02020603050405020304" pitchFamily="18" charset="0"/>
                        </a:rPr>
                        <a:t>Accounts</a:t>
                      </a:r>
                      <a:r>
                        <a:rPr lang="en-US" sz="140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spc="-5">
                          <a:effectLst/>
                          <a:latin typeface="Times New Roman" panose="02020603050405020304" pitchFamily="18" charset="0"/>
                          <a:ea typeface="Calibri" panose="020F0502020204030204" pitchFamily="34" charset="0"/>
                          <a:cs typeface="Times New Roman" panose="02020603050405020304" pitchFamily="18" charset="0"/>
                        </a:rPr>
                        <a:t>Receivable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430530" marR="0">
                        <a:lnSpc>
                          <a:spcPts val="1315"/>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68,908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304800" marR="0">
                        <a:lnSpc>
                          <a:spcPts val="1315"/>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129,301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283845" marR="0">
                        <a:lnSpc>
                          <a:spcPts val="1315"/>
                        </a:lnSpc>
                        <a:spcBef>
                          <a:spcPts val="0"/>
                        </a:spcBef>
                        <a:spcAft>
                          <a:spcPts val="0"/>
                        </a:spcAft>
                      </a:pPr>
                      <a:r>
                        <a:rPr lang="en-US" sz="1200" spc="-5" dirty="0">
                          <a:effectLst/>
                          <a:latin typeface="Times New Roman" panose="02020603050405020304" pitchFamily="18" charset="0"/>
                          <a:ea typeface="Calibri" panose="020F0502020204030204" pitchFamily="34" charset="0"/>
                          <a:cs typeface="Times New Roman" panose="02020603050405020304" pitchFamily="18" charset="0"/>
                        </a:rPr>
                        <a:t>(60,393)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245110" marR="0">
                        <a:lnSpc>
                          <a:spcPts val="1315"/>
                        </a:lnSpc>
                        <a:spcBef>
                          <a:spcPts val="0"/>
                        </a:spcBef>
                        <a:spcAft>
                          <a:spcPts val="0"/>
                        </a:spcAft>
                      </a:pPr>
                      <a:r>
                        <a:rPr lang="en-US" sz="1200" spc="-5" dirty="0">
                          <a:effectLst/>
                          <a:latin typeface="Times New Roman" panose="02020603050405020304" pitchFamily="18" charset="0"/>
                          <a:ea typeface="Calibri" panose="020F0502020204030204" pitchFamily="34" charset="0"/>
                          <a:cs typeface="Times New Roman" panose="02020603050405020304" pitchFamily="18" charset="0"/>
                        </a:rPr>
                        <a:t>(47%)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2710539383"/>
                  </a:ext>
                </a:extLst>
              </a:tr>
              <a:tr h="303889">
                <a:tc>
                  <a:txBody>
                    <a:bodyPr/>
                    <a:lstStyle/>
                    <a:p>
                      <a:pPr marL="259080" marR="0">
                        <a:lnSpc>
                          <a:spcPts val="1315"/>
                        </a:lnSpc>
                        <a:spcBef>
                          <a:spcPts val="0"/>
                        </a:spcBef>
                        <a:spcAft>
                          <a:spcPts val="0"/>
                        </a:spcAft>
                      </a:pPr>
                      <a:r>
                        <a:rPr lang="en-US" sz="1400" spc="-5">
                          <a:effectLst/>
                          <a:latin typeface="Times New Roman" panose="02020603050405020304" pitchFamily="18" charset="0"/>
                          <a:ea typeface="Calibri" panose="020F0502020204030204" pitchFamily="34" charset="0"/>
                          <a:cs typeface="Times New Roman" panose="02020603050405020304" pitchFamily="18" charset="0"/>
                        </a:rPr>
                        <a:t>Prepaid</a:t>
                      </a:r>
                      <a:r>
                        <a:rPr lang="en-US" sz="1400">
                          <a:effectLst/>
                          <a:latin typeface="Times New Roman" panose="02020603050405020304" pitchFamily="18" charset="0"/>
                          <a:ea typeface="Calibri" panose="020F0502020204030204" pitchFamily="34" charset="0"/>
                          <a:cs typeface="Times New Roman" panose="02020603050405020304" pitchFamily="18" charset="0"/>
                        </a:rPr>
                        <a:t> &amp; </a:t>
                      </a:r>
                      <a:r>
                        <a:rPr lang="en-US" sz="1400" spc="-5">
                          <a:effectLst/>
                          <a:latin typeface="Times New Roman" panose="02020603050405020304" pitchFamily="18" charset="0"/>
                          <a:ea typeface="Calibri" panose="020F0502020204030204" pitchFamily="34" charset="0"/>
                          <a:cs typeface="Times New Roman" panose="02020603050405020304" pitchFamily="18" charset="0"/>
                        </a:rPr>
                        <a:t>Other</a:t>
                      </a:r>
                      <a:r>
                        <a:rPr lang="en-US" sz="140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spc="-5">
                          <a:effectLst/>
                          <a:latin typeface="Times New Roman" panose="02020603050405020304" pitchFamily="18" charset="0"/>
                          <a:ea typeface="Calibri" panose="020F0502020204030204" pitchFamily="34" charset="0"/>
                          <a:cs typeface="Times New Roman" panose="02020603050405020304" pitchFamily="18" charset="0"/>
                        </a:rPr>
                        <a:t>Assets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430530" marR="0">
                        <a:lnSpc>
                          <a:spcPts val="1315"/>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11,934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457200" marR="0">
                        <a:lnSpc>
                          <a:spcPts val="1315"/>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8,909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462280" marR="0">
                        <a:lnSpc>
                          <a:spcPts val="1315"/>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2,484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295910" marR="0">
                        <a:lnSpc>
                          <a:spcPts val="1315"/>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39405124"/>
                  </a:ext>
                </a:extLst>
              </a:tr>
              <a:tr h="303889">
                <a:tc>
                  <a:txBody>
                    <a:bodyPr/>
                    <a:lstStyle/>
                    <a:p>
                      <a:pPr marL="259080" marR="0">
                        <a:lnSpc>
                          <a:spcPts val="1315"/>
                        </a:lnSpc>
                        <a:spcBef>
                          <a:spcPts val="0"/>
                        </a:spcBef>
                        <a:spcAft>
                          <a:spcPts val="0"/>
                        </a:spcAft>
                      </a:pPr>
                      <a:r>
                        <a:rPr lang="en-US" sz="1400" spc="-5">
                          <a:effectLst/>
                          <a:latin typeface="Times New Roman" panose="02020603050405020304" pitchFamily="18" charset="0"/>
                          <a:ea typeface="Calibri" panose="020F0502020204030204" pitchFamily="34" charset="0"/>
                          <a:cs typeface="Times New Roman" panose="02020603050405020304" pitchFamily="18" charset="0"/>
                        </a:rPr>
                        <a:t>Fixed</a:t>
                      </a:r>
                      <a:r>
                        <a:rPr lang="en-US" sz="140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spc="-5">
                          <a:effectLst/>
                          <a:latin typeface="Times New Roman" panose="02020603050405020304" pitchFamily="18" charset="0"/>
                          <a:ea typeface="Calibri" panose="020F0502020204030204" pitchFamily="34" charset="0"/>
                          <a:cs typeface="Times New Roman" panose="02020603050405020304" pitchFamily="18" charset="0"/>
                        </a:rPr>
                        <a:t>Assets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240030" marR="0">
                        <a:lnSpc>
                          <a:spcPts val="1315"/>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7,935,612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189865" marR="0">
                        <a:lnSpc>
                          <a:spcPts val="1315"/>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7,809,955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309880" marR="0">
                        <a:lnSpc>
                          <a:spcPts val="1315"/>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125,657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marL="0" marR="20320" algn="ctr">
                        <a:lnSpc>
                          <a:spcPts val="1315"/>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4009890090"/>
                  </a:ext>
                </a:extLst>
              </a:tr>
              <a:tr h="382919">
                <a:tc>
                  <a:txBody>
                    <a:bodyPr/>
                    <a:lstStyle/>
                    <a:p>
                      <a:pPr marL="259080" marR="0">
                        <a:lnSpc>
                          <a:spcPts val="1315"/>
                        </a:lnSpc>
                        <a:spcBef>
                          <a:spcPts val="0"/>
                        </a:spcBef>
                        <a:spcAft>
                          <a:spcPts val="0"/>
                        </a:spcAft>
                      </a:pPr>
                      <a:r>
                        <a:rPr lang="en-US" sz="1400" spc="-5" dirty="0">
                          <a:effectLst/>
                          <a:latin typeface="Times New Roman" panose="02020603050405020304" pitchFamily="18" charset="0"/>
                          <a:ea typeface="Calibri" panose="020F0502020204030204" pitchFamily="34" charset="0"/>
                          <a:cs typeface="Times New Roman" panose="02020603050405020304" pitchFamily="18" charset="0"/>
                        </a:rPr>
                        <a:t>Other</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spc="-5" dirty="0">
                          <a:effectLst/>
                          <a:latin typeface="Times New Roman" panose="02020603050405020304" pitchFamily="18" charset="0"/>
                          <a:ea typeface="Calibri" panose="020F0502020204030204" pitchFamily="34" charset="0"/>
                          <a:cs typeface="Times New Roman" panose="02020603050405020304" pitchFamily="18" charset="0"/>
                        </a:rPr>
                        <a:t>Assets</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spc="-5" dirty="0">
                          <a:effectLst/>
                          <a:latin typeface="Times New Roman" panose="02020603050405020304" pitchFamily="18" charset="0"/>
                          <a:ea typeface="Calibri" panose="020F0502020204030204" pitchFamily="34" charset="0"/>
                          <a:cs typeface="Times New Roman" panose="02020603050405020304" pitchFamily="18" charset="0"/>
                        </a:rPr>
                        <a:t>(Loans)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354330" marR="0">
                        <a:lnSpc>
                          <a:spcPts val="1315"/>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151,692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304800" marR="0">
                        <a:lnSpc>
                          <a:spcPts val="1315"/>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183,506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283845" marR="0">
                        <a:lnSpc>
                          <a:spcPts val="1315"/>
                        </a:lnSpc>
                        <a:spcBef>
                          <a:spcPts val="0"/>
                        </a:spcBef>
                        <a:spcAft>
                          <a:spcPts val="0"/>
                        </a:spcAft>
                      </a:pPr>
                      <a:r>
                        <a:rPr lang="en-US" sz="1200" spc="-5">
                          <a:effectLst/>
                          <a:latin typeface="Times New Roman" panose="02020603050405020304" pitchFamily="18" charset="0"/>
                          <a:ea typeface="Calibri" panose="020F0502020204030204" pitchFamily="34" charset="0"/>
                          <a:cs typeface="Times New Roman" panose="02020603050405020304" pitchFamily="18" charset="0"/>
                        </a:rPr>
                        <a:t>(31,814)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245110" marR="0">
                        <a:lnSpc>
                          <a:spcPts val="1315"/>
                        </a:lnSpc>
                        <a:spcBef>
                          <a:spcPts val="0"/>
                        </a:spcBef>
                        <a:spcAft>
                          <a:spcPts val="0"/>
                        </a:spcAft>
                      </a:pPr>
                      <a:r>
                        <a:rPr lang="en-US" sz="1200" spc="-5">
                          <a:effectLst/>
                          <a:latin typeface="Times New Roman" panose="02020603050405020304" pitchFamily="18" charset="0"/>
                          <a:ea typeface="Calibri" panose="020F0502020204030204" pitchFamily="34" charset="0"/>
                          <a:cs typeface="Times New Roman" panose="02020603050405020304" pitchFamily="18" charset="0"/>
                        </a:rPr>
                        <a:t>(17%)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3150949"/>
                  </a:ext>
                </a:extLst>
              </a:tr>
              <a:tr h="314900">
                <a:tc>
                  <a:txBody>
                    <a:bodyPr/>
                    <a:lstStyle/>
                    <a:p>
                      <a:pPr marL="1534795" marR="0">
                        <a:lnSpc>
                          <a:spcPts val="1370"/>
                        </a:lnSpc>
                        <a:spcBef>
                          <a:spcPts val="0"/>
                        </a:spcBef>
                        <a:spcAft>
                          <a:spcPts val="0"/>
                        </a:spcAft>
                      </a:pPr>
                      <a:r>
                        <a:rPr lang="en-US" sz="12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TOTAL </a:t>
                      </a:r>
                      <a:r>
                        <a:rPr lang="en-US" sz="1200" b="1" spc="-5"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ASSETS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tc>
                  <a:txBody>
                    <a:bodyPr/>
                    <a:lstStyle/>
                    <a:p>
                      <a:pPr marL="163830" marR="0">
                        <a:lnSpc>
                          <a:spcPts val="1370"/>
                        </a:lnSpc>
                        <a:spcBef>
                          <a:spcPts val="0"/>
                        </a:spcBef>
                        <a:spcAft>
                          <a:spcPts val="0"/>
                        </a:spcAft>
                      </a:pPr>
                      <a:r>
                        <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17,822,849</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tc>
                  <a:txBody>
                    <a:bodyPr/>
                    <a:lstStyle/>
                    <a:p>
                      <a:pPr marL="113665" marR="0">
                        <a:lnSpc>
                          <a:spcPts val="1370"/>
                        </a:lnSpc>
                        <a:spcBef>
                          <a:spcPts val="0"/>
                        </a:spcBef>
                        <a:spcAft>
                          <a:spcPts val="0"/>
                        </a:spcAft>
                      </a:pPr>
                      <a:r>
                        <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17,365,603</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tc>
                  <a:txBody>
                    <a:bodyPr/>
                    <a:lstStyle/>
                    <a:p>
                      <a:pPr marL="309880" marR="0">
                        <a:lnSpc>
                          <a:spcPts val="1370"/>
                        </a:lnSpc>
                        <a:spcBef>
                          <a:spcPts val="0"/>
                        </a:spcBef>
                        <a:spcAft>
                          <a:spcPts val="0"/>
                        </a:spcAft>
                      </a:pPr>
                      <a:r>
                        <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457,246</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tc>
                  <a:txBody>
                    <a:bodyPr/>
                    <a:lstStyle/>
                    <a:p>
                      <a:pPr marL="0" marR="20320" algn="ctr">
                        <a:lnSpc>
                          <a:spcPts val="1370"/>
                        </a:lnSpc>
                        <a:spcBef>
                          <a:spcPts val="0"/>
                        </a:spcBef>
                        <a:spcAft>
                          <a:spcPts val="0"/>
                        </a:spcAft>
                      </a:pPr>
                      <a:r>
                        <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schemeClr>
                    </a:solidFill>
                  </a:tcPr>
                </a:tc>
                <a:extLst>
                  <a:ext uri="{0D108BD9-81ED-4DB2-BD59-A6C34878D82A}">
                    <a16:rowId xmlns:a16="http://schemas.microsoft.com/office/drawing/2014/main" val="641977168"/>
                  </a:ext>
                </a:extLst>
              </a:tr>
            </a:tbl>
          </a:graphicData>
        </a:graphic>
      </p:graphicFrame>
      <p:graphicFrame>
        <p:nvGraphicFramePr>
          <p:cNvPr id="5" name="Table 4">
            <a:extLst>
              <a:ext uri="{FF2B5EF4-FFF2-40B4-BE49-F238E27FC236}">
                <a16:creationId xmlns:a16="http://schemas.microsoft.com/office/drawing/2014/main" id="{77E42443-C5F2-4B7B-8CF1-0B79D6BF5FB2}"/>
              </a:ext>
            </a:extLst>
          </p:cNvPr>
          <p:cNvGraphicFramePr>
            <a:graphicFrameLocks noGrp="1"/>
          </p:cNvGraphicFramePr>
          <p:nvPr>
            <p:extLst>
              <p:ext uri="{D42A27DB-BD31-4B8C-83A1-F6EECF244321}">
                <p14:modId xmlns:p14="http://schemas.microsoft.com/office/powerpoint/2010/main" val="2494092959"/>
              </p:ext>
            </p:extLst>
          </p:nvPr>
        </p:nvGraphicFramePr>
        <p:xfrm>
          <a:off x="128589" y="4207267"/>
          <a:ext cx="11958635" cy="2537609"/>
        </p:xfrm>
        <a:graphic>
          <a:graphicData uri="http://schemas.openxmlformats.org/drawingml/2006/table">
            <a:tbl>
              <a:tblPr firstRow="1" firstCol="1" lastRow="1" lastCol="1" bandRow="1" bandCol="1">
                <a:tableStyleId>{5C22544A-7EE6-4342-B048-85BDC9FD1C3A}</a:tableStyleId>
              </a:tblPr>
              <a:tblGrid>
                <a:gridCol w="5221245">
                  <a:extLst>
                    <a:ext uri="{9D8B030D-6E8A-4147-A177-3AD203B41FA5}">
                      <a16:colId xmlns:a16="http://schemas.microsoft.com/office/drawing/2014/main" val="4170216576"/>
                    </a:ext>
                  </a:extLst>
                </a:gridCol>
                <a:gridCol w="1774289">
                  <a:extLst>
                    <a:ext uri="{9D8B030D-6E8A-4147-A177-3AD203B41FA5}">
                      <a16:colId xmlns:a16="http://schemas.microsoft.com/office/drawing/2014/main" val="1417394203"/>
                    </a:ext>
                  </a:extLst>
                </a:gridCol>
                <a:gridCol w="1763775">
                  <a:extLst>
                    <a:ext uri="{9D8B030D-6E8A-4147-A177-3AD203B41FA5}">
                      <a16:colId xmlns:a16="http://schemas.microsoft.com/office/drawing/2014/main" val="3522169255"/>
                    </a:ext>
                  </a:extLst>
                </a:gridCol>
                <a:gridCol w="1693692">
                  <a:extLst>
                    <a:ext uri="{9D8B030D-6E8A-4147-A177-3AD203B41FA5}">
                      <a16:colId xmlns:a16="http://schemas.microsoft.com/office/drawing/2014/main" val="1524238611"/>
                    </a:ext>
                  </a:extLst>
                </a:gridCol>
                <a:gridCol w="1505634">
                  <a:extLst>
                    <a:ext uri="{9D8B030D-6E8A-4147-A177-3AD203B41FA5}">
                      <a16:colId xmlns:a16="http://schemas.microsoft.com/office/drawing/2014/main" val="3797921434"/>
                    </a:ext>
                  </a:extLst>
                </a:gridCol>
              </a:tblGrid>
              <a:tr h="231821">
                <a:tc gridSpan="5">
                  <a:txBody>
                    <a:bodyPr/>
                    <a:lstStyle/>
                    <a:p>
                      <a:pPr marL="67945" marR="0">
                        <a:lnSpc>
                          <a:spcPts val="1375"/>
                        </a:lnSpc>
                        <a:spcBef>
                          <a:spcPts val="0"/>
                        </a:spcBef>
                        <a:spcAft>
                          <a:spcPts val="0"/>
                        </a:spcAft>
                      </a:pPr>
                      <a:r>
                        <a:rPr lang="en-US" sz="1200" spc="-5" dirty="0">
                          <a:solidFill>
                            <a:schemeClr val="tx1"/>
                          </a:solidFill>
                          <a:effectLst/>
                        </a:rPr>
                        <a:t>LIABILITIES</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8522070"/>
                  </a:ext>
                </a:extLst>
              </a:tr>
              <a:tr h="238444">
                <a:tc>
                  <a:txBody>
                    <a:bodyPr/>
                    <a:lstStyle/>
                    <a:p>
                      <a:pPr marL="259080" marR="0">
                        <a:lnSpc>
                          <a:spcPts val="1375"/>
                        </a:lnSpc>
                        <a:spcBef>
                          <a:spcPts val="0"/>
                        </a:spcBef>
                        <a:spcAft>
                          <a:spcPts val="0"/>
                        </a:spcAft>
                      </a:pPr>
                      <a:r>
                        <a:rPr lang="en-US" sz="1200" spc="-5" dirty="0">
                          <a:solidFill>
                            <a:schemeClr val="tx1"/>
                          </a:solidFill>
                          <a:effectLst/>
                        </a:rPr>
                        <a:t>Accounts</a:t>
                      </a:r>
                      <a:r>
                        <a:rPr lang="en-US" sz="1200" dirty="0">
                          <a:solidFill>
                            <a:schemeClr val="tx1"/>
                          </a:solidFill>
                          <a:effectLst/>
                        </a:rPr>
                        <a:t> </a:t>
                      </a:r>
                      <a:r>
                        <a:rPr lang="en-US" sz="1200" spc="-5" dirty="0">
                          <a:solidFill>
                            <a:schemeClr val="tx1"/>
                          </a:solidFill>
                          <a:effectLst/>
                        </a:rPr>
                        <a:t>Payable</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431165" marR="0">
                        <a:lnSpc>
                          <a:spcPts val="1375"/>
                        </a:lnSpc>
                        <a:spcBef>
                          <a:spcPts val="0"/>
                        </a:spcBef>
                        <a:spcAft>
                          <a:spcPts val="0"/>
                        </a:spcAft>
                      </a:pPr>
                      <a:r>
                        <a:rPr lang="en-US" sz="1200">
                          <a:solidFill>
                            <a:schemeClr val="tx1"/>
                          </a:solidFill>
                          <a:effectLst/>
                        </a:rPr>
                        <a:t>78,508</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381000" marR="0">
                        <a:lnSpc>
                          <a:spcPts val="1375"/>
                        </a:lnSpc>
                        <a:spcBef>
                          <a:spcPts val="0"/>
                        </a:spcBef>
                        <a:spcAft>
                          <a:spcPts val="0"/>
                        </a:spcAft>
                      </a:pPr>
                      <a:r>
                        <a:rPr lang="en-US" sz="1200">
                          <a:solidFill>
                            <a:schemeClr val="tx1"/>
                          </a:solidFill>
                          <a:effectLst/>
                        </a:rPr>
                        <a:t>42,061</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336550" marR="0">
                        <a:lnSpc>
                          <a:spcPts val="1375"/>
                        </a:lnSpc>
                        <a:spcBef>
                          <a:spcPts val="0"/>
                        </a:spcBef>
                        <a:spcAft>
                          <a:spcPts val="0"/>
                        </a:spcAft>
                      </a:pPr>
                      <a:r>
                        <a:rPr lang="en-US" sz="1200">
                          <a:solidFill>
                            <a:schemeClr val="tx1"/>
                          </a:solidFill>
                          <a:effectLst/>
                        </a:rPr>
                        <a:t>36,447</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220980" marR="0">
                        <a:lnSpc>
                          <a:spcPts val="1375"/>
                        </a:lnSpc>
                        <a:spcBef>
                          <a:spcPts val="0"/>
                        </a:spcBef>
                        <a:spcAft>
                          <a:spcPts val="0"/>
                        </a:spcAft>
                      </a:pPr>
                      <a:r>
                        <a:rPr lang="en-US" sz="1200" dirty="0">
                          <a:solidFill>
                            <a:schemeClr val="tx1"/>
                          </a:solidFill>
                          <a:effectLst/>
                        </a:rPr>
                        <a:t>87%</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extLst>
                  <a:ext uri="{0D108BD9-81ED-4DB2-BD59-A6C34878D82A}">
                    <a16:rowId xmlns:a16="http://schemas.microsoft.com/office/drawing/2014/main" val="2204330421"/>
                  </a:ext>
                </a:extLst>
              </a:tr>
              <a:tr h="228509">
                <a:tc>
                  <a:txBody>
                    <a:bodyPr/>
                    <a:lstStyle/>
                    <a:p>
                      <a:pPr marL="259080" marR="0">
                        <a:lnSpc>
                          <a:spcPts val="1315"/>
                        </a:lnSpc>
                        <a:spcBef>
                          <a:spcPts val="0"/>
                        </a:spcBef>
                        <a:spcAft>
                          <a:spcPts val="0"/>
                        </a:spcAft>
                      </a:pPr>
                      <a:r>
                        <a:rPr lang="en-US" sz="1200" spc="-5" dirty="0">
                          <a:solidFill>
                            <a:schemeClr val="tx1"/>
                          </a:solidFill>
                          <a:effectLst/>
                        </a:rPr>
                        <a:t>Credit</a:t>
                      </a:r>
                      <a:r>
                        <a:rPr lang="en-US" sz="1200" dirty="0">
                          <a:solidFill>
                            <a:schemeClr val="tx1"/>
                          </a:solidFill>
                          <a:effectLst/>
                        </a:rPr>
                        <a:t> </a:t>
                      </a:r>
                      <a:r>
                        <a:rPr lang="en-US" sz="1200" spc="-5" dirty="0">
                          <a:solidFill>
                            <a:schemeClr val="tx1"/>
                          </a:solidFill>
                          <a:effectLst/>
                        </a:rPr>
                        <a:t>Cards</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507365" marR="0">
                        <a:lnSpc>
                          <a:spcPts val="1315"/>
                        </a:lnSpc>
                        <a:spcBef>
                          <a:spcPts val="0"/>
                        </a:spcBef>
                        <a:spcAft>
                          <a:spcPts val="0"/>
                        </a:spcAft>
                      </a:pPr>
                      <a:r>
                        <a:rPr lang="en-US" sz="1200">
                          <a:solidFill>
                            <a:schemeClr val="tx1"/>
                          </a:solidFill>
                          <a:effectLst/>
                        </a:rPr>
                        <a:t>1,224</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381000" marR="0">
                        <a:lnSpc>
                          <a:spcPts val="1315"/>
                        </a:lnSpc>
                        <a:spcBef>
                          <a:spcPts val="0"/>
                        </a:spcBef>
                        <a:spcAft>
                          <a:spcPts val="0"/>
                        </a:spcAft>
                      </a:pPr>
                      <a:r>
                        <a:rPr lang="en-US" sz="1200">
                          <a:solidFill>
                            <a:schemeClr val="tx1"/>
                          </a:solidFill>
                          <a:effectLst/>
                        </a:rPr>
                        <a:t>14,972</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234315" marR="0">
                        <a:lnSpc>
                          <a:spcPts val="1315"/>
                        </a:lnSpc>
                        <a:spcBef>
                          <a:spcPts val="0"/>
                        </a:spcBef>
                        <a:spcAft>
                          <a:spcPts val="0"/>
                        </a:spcAft>
                      </a:pPr>
                      <a:r>
                        <a:rPr lang="en-US" sz="1200" spc="-5">
                          <a:solidFill>
                            <a:schemeClr val="tx1"/>
                          </a:solidFill>
                          <a:effectLst/>
                        </a:rPr>
                        <a:t>(13,748)</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70815" marR="0">
                        <a:lnSpc>
                          <a:spcPts val="1315"/>
                        </a:lnSpc>
                        <a:spcBef>
                          <a:spcPts val="0"/>
                        </a:spcBef>
                        <a:spcAft>
                          <a:spcPts val="0"/>
                        </a:spcAft>
                      </a:pPr>
                      <a:r>
                        <a:rPr lang="en-US" sz="1200" spc="-5" dirty="0">
                          <a:solidFill>
                            <a:schemeClr val="tx1"/>
                          </a:solidFill>
                          <a:effectLst/>
                        </a:rPr>
                        <a:t>(92%)</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extLst>
                  <a:ext uri="{0D108BD9-81ED-4DB2-BD59-A6C34878D82A}">
                    <a16:rowId xmlns:a16="http://schemas.microsoft.com/office/drawing/2014/main" val="368461512"/>
                  </a:ext>
                </a:extLst>
              </a:tr>
              <a:tr h="228509">
                <a:tc>
                  <a:txBody>
                    <a:bodyPr/>
                    <a:lstStyle/>
                    <a:p>
                      <a:pPr marL="259080" marR="0">
                        <a:lnSpc>
                          <a:spcPts val="1315"/>
                        </a:lnSpc>
                        <a:spcBef>
                          <a:spcPts val="0"/>
                        </a:spcBef>
                        <a:spcAft>
                          <a:spcPts val="0"/>
                        </a:spcAft>
                      </a:pPr>
                      <a:r>
                        <a:rPr lang="en-US" sz="1200" spc="-5" dirty="0">
                          <a:solidFill>
                            <a:schemeClr val="tx1"/>
                          </a:solidFill>
                          <a:effectLst/>
                        </a:rPr>
                        <a:t>Payroll</a:t>
                      </a:r>
                      <a:r>
                        <a:rPr lang="en-US" sz="1200" spc="10" dirty="0">
                          <a:solidFill>
                            <a:schemeClr val="tx1"/>
                          </a:solidFill>
                          <a:effectLst/>
                        </a:rPr>
                        <a:t> </a:t>
                      </a:r>
                      <a:r>
                        <a:rPr lang="en-US" sz="1200" spc="-5" dirty="0">
                          <a:solidFill>
                            <a:schemeClr val="tx1"/>
                          </a:solidFill>
                          <a:effectLst/>
                        </a:rPr>
                        <a:t>Liabilities</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431165" marR="0">
                        <a:lnSpc>
                          <a:spcPts val="1315"/>
                        </a:lnSpc>
                        <a:spcBef>
                          <a:spcPts val="0"/>
                        </a:spcBef>
                        <a:spcAft>
                          <a:spcPts val="0"/>
                        </a:spcAft>
                      </a:pPr>
                      <a:r>
                        <a:rPr lang="en-US" sz="1200">
                          <a:solidFill>
                            <a:schemeClr val="tx1"/>
                          </a:solidFill>
                          <a:effectLst/>
                        </a:rPr>
                        <a:t>45,561</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381000" marR="0">
                        <a:lnSpc>
                          <a:spcPts val="1315"/>
                        </a:lnSpc>
                        <a:spcBef>
                          <a:spcPts val="0"/>
                        </a:spcBef>
                        <a:spcAft>
                          <a:spcPts val="0"/>
                        </a:spcAft>
                      </a:pPr>
                      <a:r>
                        <a:rPr lang="en-US" sz="1200">
                          <a:solidFill>
                            <a:schemeClr val="tx1"/>
                          </a:solidFill>
                          <a:effectLst/>
                        </a:rPr>
                        <a:t>35,789</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412750" marR="0">
                        <a:lnSpc>
                          <a:spcPts val="1315"/>
                        </a:lnSpc>
                        <a:spcBef>
                          <a:spcPts val="0"/>
                        </a:spcBef>
                        <a:spcAft>
                          <a:spcPts val="0"/>
                        </a:spcAft>
                      </a:pPr>
                      <a:r>
                        <a:rPr lang="en-US" sz="1200">
                          <a:solidFill>
                            <a:schemeClr val="tx1"/>
                          </a:solidFill>
                          <a:effectLst/>
                        </a:rPr>
                        <a:t>9,772</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64465" marR="0">
                        <a:lnSpc>
                          <a:spcPts val="1315"/>
                        </a:lnSpc>
                        <a:spcBef>
                          <a:spcPts val="0"/>
                        </a:spcBef>
                        <a:spcAft>
                          <a:spcPts val="0"/>
                        </a:spcAft>
                      </a:pPr>
                      <a:r>
                        <a:rPr lang="en-US" sz="1200" dirty="0">
                          <a:solidFill>
                            <a:schemeClr val="tx1"/>
                          </a:solidFill>
                          <a:effectLst/>
                        </a:rPr>
                        <a:t>27.3%</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extLst>
                  <a:ext uri="{0D108BD9-81ED-4DB2-BD59-A6C34878D82A}">
                    <a16:rowId xmlns:a16="http://schemas.microsoft.com/office/drawing/2014/main" val="3569775311"/>
                  </a:ext>
                </a:extLst>
              </a:tr>
              <a:tr h="218574">
                <a:tc>
                  <a:txBody>
                    <a:bodyPr/>
                    <a:lstStyle/>
                    <a:p>
                      <a:pPr marL="259080" marR="0">
                        <a:lnSpc>
                          <a:spcPts val="1315"/>
                        </a:lnSpc>
                        <a:spcBef>
                          <a:spcPts val="0"/>
                        </a:spcBef>
                        <a:spcAft>
                          <a:spcPts val="0"/>
                        </a:spcAft>
                      </a:pPr>
                      <a:r>
                        <a:rPr lang="en-US" sz="1200" spc="-5" dirty="0">
                          <a:solidFill>
                            <a:schemeClr val="tx1"/>
                          </a:solidFill>
                          <a:effectLst/>
                        </a:rPr>
                        <a:t>Accrued</a:t>
                      </a:r>
                      <a:r>
                        <a:rPr lang="en-US" sz="1200" spc="10" dirty="0">
                          <a:solidFill>
                            <a:schemeClr val="tx1"/>
                          </a:solidFill>
                          <a:effectLst/>
                        </a:rPr>
                        <a:t> </a:t>
                      </a:r>
                      <a:r>
                        <a:rPr lang="en-US" sz="1200" spc="-5" dirty="0">
                          <a:solidFill>
                            <a:schemeClr val="tx1"/>
                          </a:solidFill>
                          <a:effectLst/>
                        </a:rPr>
                        <a:t>Liabilities</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354965" marR="0">
                        <a:lnSpc>
                          <a:spcPts val="1315"/>
                        </a:lnSpc>
                        <a:spcBef>
                          <a:spcPts val="0"/>
                        </a:spcBef>
                        <a:spcAft>
                          <a:spcPts val="0"/>
                        </a:spcAft>
                      </a:pPr>
                      <a:r>
                        <a:rPr lang="en-US" sz="1200">
                          <a:solidFill>
                            <a:schemeClr val="tx1"/>
                          </a:solidFill>
                          <a:effectLst/>
                        </a:rPr>
                        <a:t>125,951</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304800" marR="0">
                        <a:lnSpc>
                          <a:spcPts val="1315"/>
                        </a:lnSpc>
                        <a:spcBef>
                          <a:spcPts val="0"/>
                        </a:spcBef>
                        <a:spcAft>
                          <a:spcPts val="0"/>
                        </a:spcAft>
                      </a:pPr>
                      <a:r>
                        <a:rPr lang="en-US" sz="1200">
                          <a:solidFill>
                            <a:schemeClr val="tx1"/>
                          </a:solidFill>
                          <a:effectLst/>
                        </a:rPr>
                        <a:t>218,873</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234315" marR="0">
                        <a:lnSpc>
                          <a:spcPts val="1315"/>
                        </a:lnSpc>
                        <a:spcBef>
                          <a:spcPts val="0"/>
                        </a:spcBef>
                        <a:spcAft>
                          <a:spcPts val="0"/>
                        </a:spcAft>
                      </a:pPr>
                      <a:r>
                        <a:rPr lang="en-US" sz="1200" spc="-5">
                          <a:solidFill>
                            <a:schemeClr val="tx1"/>
                          </a:solidFill>
                          <a:effectLst/>
                        </a:rPr>
                        <a:t>(83,150)</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70815" marR="0">
                        <a:lnSpc>
                          <a:spcPts val="1315"/>
                        </a:lnSpc>
                        <a:spcBef>
                          <a:spcPts val="0"/>
                        </a:spcBef>
                        <a:spcAft>
                          <a:spcPts val="0"/>
                        </a:spcAft>
                      </a:pPr>
                      <a:r>
                        <a:rPr lang="en-US" sz="1200" spc="-5" dirty="0">
                          <a:solidFill>
                            <a:schemeClr val="tx1"/>
                          </a:solidFill>
                          <a:effectLst/>
                        </a:rPr>
                        <a:t>(33%)</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extLst>
                  <a:ext uri="{0D108BD9-81ED-4DB2-BD59-A6C34878D82A}">
                    <a16:rowId xmlns:a16="http://schemas.microsoft.com/office/drawing/2014/main" val="2438169213"/>
                  </a:ext>
                </a:extLst>
              </a:tr>
              <a:tr h="231821">
                <a:tc gridSpan="5">
                  <a:txBody>
                    <a:bodyPr/>
                    <a:lstStyle/>
                    <a:p>
                      <a:pPr marL="67945" marR="0">
                        <a:lnSpc>
                          <a:spcPts val="1375"/>
                        </a:lnSpc>
                        <a:spcBef>
                          <a:spcPts val="0"/>
                        </a:spcBef>
                        <a:spcAft>
                          <a:spcPts val="0"/>
                        </a:spcAft>
                      </a:pPr>
                      <a:r>
                        <a:rPr lang="en-US" sz="1200" dirty="0">
                          <a:solidFill>
                            <a:schemeClr val="tx1"/>
                          </a:solidFill>
                          <a:effectLst/>
                        </a:rPr>
                        <a:t>EQUITY</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0429033"/>
                  </a:ext>
                </a:extLst>
              </a:tr>
              <a:tr h="238444">
                <a:tc>
                  <a:txBody>
                    <a:bodyPr/>
                    <a:lstStyle/>
                    <a:p>
                      <a:pPr marL="259080" marR="0">
                        <a:lnSpc>
                          <a:spcPts val="1375"/>
                        </a:lnSpc>
                        <a:spcBef>
                          <a:spcPts val="0"/>
                        </a:spcBef>
                        <a:spcAft>
                          <a:spcPts val="0"/>
                        </a:spcAft>
                      </a:pPr>
                      <a:r>
                        <a:rPr lang="en-US" sz="1200" spc="-5" dirty="0">
                          <a:solidFill>
                            <a:schemeClr val="tx1"/>
                          </a:solidFill>
                          <a:effectLst/>
                        </a:rPr>
                        <a:t>Unrestricted</a:t>
                      </a:r>
                      <a:r>
                        <a:rPr lang="en-US" sz="1200" spc="10" dirty="0">
                          <a:solidFill>
                            <a:schemeClr val="tx1"/>
                          </a:solidFill>
                          <a:effectLst/>
                        </a:rPr>
                        <a:t> </a:t>
                      </a:r>
                      <a:r>
                        <a:rPr lang="en-US" sz="1200" spc="-5" dirty="0">
                          <a:solidFill>
                            <a:schemeClr val="tx1"/>
                          </a:solidFill>
                          <a:effectLst/>
                        </a:rPr>
                        <a:t>Net</a:t>
                      </a:r>
                      <a:r>
                        <a:rPr lang="en-US" sz="1200" dirty="0">
                          <a:solidFill>
                            <a:schemeClr val="tx1"/>
                          </a:solidFill>
                          <a:effectLst/>
                        </a:rPr>
                        <a:t> Assets</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354965" marR="0">
                        <a:lnSpc>
                          <a:spcPts val="1375"/>
                        </a:lnSpc>
                        <a:spcBef>
                          <a:spcPts val="0"/>
                        </a:spcBef>
                        <a:spcAft>
                          <a:spcPts val="0"/>
                        </a:spcAft>
                      </a:pPr>
                      <a:r>
                        <a:rPr lang="en-US" sz="1200">
                          <a:solidFill>
                            <a:schemeClr val="tx1"/>
                          </a:solidFill>
                          <a:effectLst/>
                        </a:rPr>
                        <a:t>750,248</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304800" marR="0">
                        <a:lnSpc>
                          <a:spcPts val="1375"/>
                        </a:lnSpc>
                        <a:spcBef>
                          <a:spcPts val="0"/>
                        </a:spcBef>
                        <a:spcAft>
                          <a:spcPts val="0"/>
                        </a:spcAft>
                      </a:pPr>
                      <a:r>
                        <a:rPr lang="en-US" sz="1200">
                          <a:solidFill>
                            <a:schemeClr val="tx1"/>
                          </a:solidFill>
                          <a:effectLst/>
                        </a:rPr>
                        <a:t>908,992</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58115" marR="0">
                        <a:lnSpc>
                          <a:spcPts val="1375"/>
                        </a:lnSpc>
                        <a:spcBef>
                          <a:spcPts val="0"/>
                        </a:spcBef>
                        <a:spcAft>
                          <a:spcPts val="0"/>
                        </a:spcAft>
                      </a:pPr>
                      <a:r>
                        <a:rPr lang="en-US" sz="1200" spc="-5">
                          <a:solidFill>
                            <a:schemeClr val="tx1"/>
                          </a:solidFill>
                          <a:effectLst/>
                        </a:rPr>
                        <a:t>(158,744)</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70815" marR="0">
                        <a:lnSpc>
                          <a:spcPts val="1375"/>
                        </a:lnSpc>
                        <a:spcBef>
                          <a:spcPts val="0"/>
                        </a:spcBef>
                        <a:spcAft>
                          <a:spcPts val="0"/>
                        </a:spcAft>
                      </a:pPr>
                      <a:r>
                        <a:rPr lang="en-US" sz="1200" spc="-5" dirty="0">
                          <a:solidFill>
                            <a:schemeClr val="tx1"/>
                          </a:solidFill>
                          <a:effectLst/>
                        </a:rPr>
                        <a:t>(17%)</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extLst>
                  <a:ext uri="{0D108BD9-81ED-4DB2-BD59-A6C34878D82A}">
                    <a16:rowId xmlns:a16="http://schemas.microsoft.com/office/drawing/2014/main" val="472954002"/>
                  </a:ext>
                </a:extLst>
              </a:tr>
              <a:tr h="228509">
                <a:tc>
                  <a:txBody>
                    <a:bodyPr/>
                    <a:lstStyle/>
                    <a:p>
                      <a:pPr marL="259080" marR="0">
                        <a:lnSpc>
                          <a:spcPts val="1315"/>
                        </a:lnSpc>
                        <a:spcBef>
                          <a:spcPts val="0"/>
                        </a:spcBef>
                        <a:spcAft>
                          <a:spcPts val="0"/>
                        </a:spcAft>
                      </a:pPr>
                      <a:r>
                        <a:rPr lang="en-US" sz="1200" dirty="0">
                          <a:solidFill>
                            <a:schemeClr val="tx1"/>
                          </a:solidFill>
                          <a:effectLst/>
                        </a:rPr>
                        <a:t>Temporarily</a:t>
                      </a:r>
                      <a:r>
                        <a:rPr lang="en-US" sz="1200" spc="-25" dirty="0">
                          <a:solidFill>
                            <a:schemeClr val="tx1"/>
                          </a:solidFill>
                          <a:effectLst/>
                        </a:rPr>
                        <a:t> </a:t>
                      </a:r>
                      <a:r>
                        <a:rPr lang="en-US" sz="1200" dirty="0">
                          <a:solidFill>
                            <a:schemeClr val="tx1"/>
                          </a:solidFill>
                          <a:effectLst/>
                        </a:rPr>
                        <a:t>Restricted</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240665" marR="0">
                        <a:lnSpc>
                          <a:spcPts val="1315"/>
                        </a:lnSpc>
                        <a:spcBef>
                          <a:spcPts val="0"/>
                        </a:spcBef>
                        <a:spcAft>
                          <a:spcPts val="0"/>
                        </a:spcAft>
                      </a:pPr>
                      <a:r>
                        <a:rPr lang="en-US" sz="1200">
                          <a:solidFill>
                            <a:schemeClr val="tx1"/>
                          </a:solidFill>
                          <a:effectLst/>
                        </a:rPr>
                        <a:t>4,026,282</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89865" marR="0">
                        <a:lnSpc>
                          <a:spcPts val="1315"/>
                        </a:lnSpc>
                        <a:spcBef>
                          <a:spcPts val="0"/>
                        </a:spcBef>
                        <a:spcAft>
                          <a:spcPts val="0"/>
                        </a:spcAft>
                      </a:pPr>
                      <a:r>
                        <a:rPr lang="en-US" sz="1200">
                          <a:solidFill>
                            <a:schemeClr val="tx1"/>
                          </a:solidFill>
                          <a:effectLst/>
                        </a:rPr>
                        <a:t>3,143,544</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260350" marR="0">
                        <a:lnSpc>
                          <a:spcPts val="1315"/>
                        </a:lnSpc>
                        <a:spcBef>
                          <a:spcPts val="0"/>
                        </a:spcBef>
                        <a:spcAft>
                          <a:spcPts val="0"/>
                        </a:spcAft>
                      </a:pPr>
                      <a:r>
                        <a:rPr lang="en-US" sz="1200">
                          <a:solidFill>
                            <a:schemeClr val="tx1"/>
                          </a:solidFill>
                          <a:effectLst/>
                        </a:rPr>
                        <a:t>882,738</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220980" marR="0">
                        <a:lnSpc>
                          <a:spcPts val="1315"/>
                        </a:lnSpc>
                        <a:spcBef>
                          <a:spcPts val="0"/>
                        </a:spcBef>
                        <a:spcAft>
                          <a:spcPts val="0"/>
                        </a:spcAft>
                      </a:pPr>
                      <a:r>
                        <a:rPr lang="en-US" sz="1200" dirty="0">
                          <a:solidFill>
                            <a:schemeClr val="tx1"/>
                          </a:solidFill>
                          <a:effectLst/>
                        </a:rPr>
                        <a:t>28%</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extLst>
                  <a:ext uri="{0D108BD9-81ED-4DB2-BD59-A6C34878D82A}">
                    <a16:rowId xmlns:a16="http://schemas.microsoft.com/office/drawing/2014/main" val="593356377"/>
                  </a:ext>
                </a:extLst>
              </a:tr>
              <a:tr h="228509">
                <a:tc>
                  <a:txBody>
                    <a:bodyPr/>
                    <a:lstStyle/>
                    <a:p>
                      <a:pPr marL="259080" marR="0">
                        <a:lnSpc>
                          <a:spcPts val="1315"/>
                        </a:lnSpc>
                        <a:spcBef>
                          <a:spcPts val="0"/>
                        </a:spcBef>
                        <a:spcAft>
                          <a:spcPts val="0"/>
                        </a:spcAft>
                      </a:pPr>
                      <a:r>
                        <a:rPr lang="en-US" sz="1200" spc="-5" dirty="0">
                          <a:solidFill>
                            <a:schemeClr val="tx1"/>
                          </a:solidFill>
                          <a:effectLst/>
                        </a:rPr>
                        <a:t>Permanently</a:t>
                      </a:r>
                      <a:r>
                        <a:rPr lang="en-US" sz="1200" spc="-25" dirty="0">
                          <a:solidFill>
                            <a:schemeClr val="tx1"/>
                          </a:solidFill>
                          <a:effectLst/>
                        </a:rPr>
                        <a:t> </a:t>
                      </a:r>
                      <a:r>
                        <a:rPr lang="en-US" sz="1200" dirty="0">
                          <a:solidFill>
                            <a:schemeClr val="tx1"/>
                          </a:solidFill>
                          <a:effectLst/>
                        </a:rPr>
                        <a:t>Restricted</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64465" marR="0">
                        <a:lnSpc>
                          <a:spcPts val="1315"/>
                        </a:lnSpc>
                        <a:spcBef>
                          <a:spcPts val="0"/>
                        </a:spcBef>
                        <a:spcAft>
                          <a:spcPts val="0"/>
                        </a:spcAft>
                      </a:pPr>
                      <a:r>
                        <a:rPr lang="en-US" sz="1200">
                          <a:solidFill>
                            <a:schemeClr val="tx1"/>
                          </a:solidFill>
                          <a:effectLst/>
                        </a:rPr>
                        <a:t>12,126,465</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13665" marR="0">
                        <a:lnSpc>
                          <a:spcPts val="1315"/>
                        </a:lnSpc>
                        <a:spcBef>
                          <a:spcPts val="0"/>
                        </a:spcBef>
                        <a:spcAft>
                          <a:spcPts val="0"/>
                        </a:spcAft>
                      </a:pPr>
                      <a:r>
                        <a:rPr lang="en-US" sz="1200">
                          <a:solidFill>
                            <a:schemeClr val="tx1"/>
                          </a:solidFill>
                          <a:effectLst/>
                        </a:rPr>
                        <a:t>12,126,465</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0" marR="163195" algn="r">
                        <a:lnSpc>
                          <a:spcPts val="1315"/>
                        </a:lnSpc>
                        <a:spcBef>
                          <a:spcPts val="0"/>
                        </a:spcBef>
                        <a:spcAft>
                          <a:spcPts val="0"/>
                        </a:spcAft>
                      </a:pPr>
                      <a:r>
                        <a:rPr lang="en-US" sz="1200">
                          <a:solidFill>
                            <a:schemeClr val="tx1"/>
                          </a:solidFill>
                          <a:effectLst/>
                        </a:rPr>
                        <a:t>0</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259080" marR="0">
                        <a:lnSpc>
                          <a:spcPts val="1315"/>
                        </a:lnSpc>
                        <a:spcBef>
                          <a:spcPts val="0"/>
                        </a:spcBef>
                        <a:spcAft>
                          <a:spcPts val="0"/>
                        </a:spcAft>
                      </a:pPr>
                      <a:r>
                        <a:rPr lang="en-US" sz="1200" dirty="0">
                          <a:solidFill>
                            <a:schemeClr val="tx1"/>
                          </a:solidFill>
                          <a:effectLst/>
                        </a:rPr>
                        <a:t>0%</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extLst>
                  <a:ext uri="{0D108BD9-81ED-4DB2-BD59-A6C34878D82A}">
                    <a16:rowId xmlns:a16="http://schemas.microsoft.com/office/drawing/2014/main" val="4234496977"/>
                  </a:ext>
                </a:extLst>
              </a:tr>
              <a:tr h="227681">
                <a:tc>
                  <a:txBody>
                    <a:bodyPr/>
                    <a:lstStyle/>
                    <a:p>
                      <a:pPr marL="259080" marR="0">
                        <a:lnSpc>
                          <a:spcPts val="1315"/>
                        </a:lnSpc>
                        <a:spcBef>
                          <a:spcPts val="0"/>
                        </a:spcBef>
                        <a:spcAft>
                          <a:spcPts val="0"/>
                        </a:spcAft>
                      </a:pPr>
                      <a:r>
                        <a:rPr lang="en-US" sz="1200" spc="-5" dirty="0">
                          <a:solidFill>
                            <a:schemeClr val="tx1"/>
                          </a:solidFill>
                          <a:effectLst/>
                        </a:rPr>
                        <a:t>Net</a:t>
                      </a:r>
                      <a:r>
                        <a:rPr lang="en-US" sz="1200" spc="10" dirty="0">
                          <a:solidFill>
                            <a:schemeClr val="tx1"/>
                          </a:solidFill>
                          <a:effectLst/>
                        </a:rPr>
                        <a:t> </a:t>
                      </a:r>
                      <a:r>
                        <a:rPr lang="en-US" sz="1200" spc="-5" dirty="0">
                          <a:solidFill>
                            <a:schemeClr val="tx1"/>
                          </a:solidFill>
                          <a:effectLst/>
                        </a:rPr>
                        <a:t>Income</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354965" marR="0">
                        <a:lnSpc>
                          <a:spcPts val="1315"/>
                        </a:lnSpc>
                        <a:spcBef>
                          <a:spcPts val="0"/>
                        </a:spcBef>
                        <a:spcAft>
                          <a:spcPts val="0"/>
                        </a:spcAft>
                      </a:pPr>
                      <a:r>
                        <a:rPr lang="en-US" sz="1200">
                          <a:solidFill>
                            <a:schemeClr val="tx1"/>
                          </a:solidFill>
                          <a:effectLst/>
                        </a:rPr>
                        <a:t>154,912</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304800" marR="0">
                        <a:lnSpc>
                          <a:spcPts val="1315"/>
                        </a:lnSpc>
                        <a:spcBef>
                          <a:spcPts val="0"/>
                        </a:spcBef>
                        <a:spcAft>
                          <a:spcPts val="0"/>
                        </a:spcAft>
                      </a:pPr>
                      <a:r>
                        <a:rPr lang="en-US" sz="1200">
                          <a:solidFill>
                            <a:schemeClr val="tx1"/>
                          </a:solidFill>
                          <a:effectLst/>
                        </a:rPr>
                        <a:t>327,659</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58115" marR="0">
                        <a:lnSpc>
                          <a:spcPts val="1315"/>
                        </a:lnSpc>
                        <a:spcBef>
                          <a:spcPts val="0"/>
                        </a:spcBef>
                        <a:spcAft>
                          <a:spcPts val="0"/>
                        </a:spcAft>
                      </a:pPr>
                      <a:r>
                        <a:rPr lang="en-US" sz="1200" spc="-5">
                          <a:solidFill>
                            <a:schemeClr val="tx1"/>
                          </a:solidFill>
                          <a:effectLst/>
                        </a:rPr>
                        <a:t>(172,747)</a:t>
                      </a:r>
                      <a:endParaRPr lang="en-US"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70815" marR="0">
                        <a:lnSpc>
                          <a:spcPts val="1315"/>
                        </a:lnSpc>
                        <a:spcBef>
                          <a:spcPts val="0"/>
                        </a:spcBef>
                        <a:spcAft>
                          <a:spcPts val="0"/>
                        </a:spcAft>
                      </a:pPr>
                      <a:r>
                        <a:rPr lang="en-US" sz="1200" spc="-5" dirty="0">
                          <a:solidFill>
                            <a:schemeClr val="tx1"/>
                          </a:solidFill>
                          <a:effectLst/>
                        </a:rPr>
                        <a:t>(53%)</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extLst>
                  <a:ext uri="{0D108BD9-81ED-4DB2-BD59-A6C34878D82A}">
                    <a16:rowId xmlns:a16="http://schemas.microsoft.com/office/drawing/2014/main" val="980600992"/>
                  </a:ext>
                </a:extLst>
              </a:tr>
              <a:tr h="236788">
                <a:tc>
                  <a:txBody>
                    <a:bodyPr/>
                    <a:lstStyle/>
                    <a:p>
                      <a:pPr marL="357505" marR="0">
                        <a:lnSpc>
                          <a:spcPts val="1370"/>
                        </a:lnSpc>
                        <a:spcBef>
                          <a:spcPts val="0"/>
                        </a:spcBef>
                        <a:spcAft>
                          <a:spcPts val="0"/>
                        </a:spcAft>
                      </a:pPr>
                      <a:r>
                        <a:rPr lang="en-US" sz="1200" dirty="0">
                          <a:solidFill>
                            <a:schemeClr val="tx1"/>
                          </a:solidFill>
                          <a:effectLst/>
                        </a:rPr>
                        <a:t>TOTAL </a:t>
                      </a:r>
                      <a:r>
                        <a:rPr lang="en-US" sz="1200" spc="-5" dirty="0">
                          <a:solidFill>
                            <a:schemeClr val="tx1"/>
                          </a:solidFill>
                          <a:effectLst/>
                        </a:rPr>
                        <a:t>LIABILITIES</a:t>
                      </a:r>
                      <a:r>
                        <a:rPr lang="en-US" sz="1200" spc="-10" dirty="0">
                          <a:solidFill>
                            <a:schemeClr val="tx1"/>
                          </a:solidFill>
                          <a:effectLst/>
                        </a:rPr>
                        <a:t> </a:t>
                      </a:r>
                      <a:r>
                        <a:rPr lang="en-US" sz="1200" dirty="0">
                          <a:solidFill>
                            <a:schemeClr val="tx1"/>
                          </a:solidFill>
                          <a:effectLst/>
                        </a:rPr>
                        <a:t>&amp;</a:t>
                      </a:r>
                      <a:r>
                        <a:rPr lang="en-US" sz="1200" spc="-5" dirty="0">
                          <a:solidFill>
                            <a:schemeClr val="tx1"/>
                          </a:solidFill>
                          <a:effectLst/>
                        </a:rPr>
                        <a:t> </a:t>
                      </a:r>
                      <a:r>
                        <a:rPr lang="en-US" sz="1200" dirty="0">
                          <a:solidFill>
                            <a:schemeClr val="tx1"/>
                          </a:solidFill>
                          <a:effectLst/>
                        </a:rPr>
                        <a:t>EQUITY</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64465" marR="0">
                        <a:lnSpc>
                          <a:spcPts val="1370"/>
                        </a:lnSpc>
                        <a:spcBef>
                          <a:spcPts val="0"/>
                        </a:spcBef>
                        <a:spcAft>
                          <a:spcPts val="0"/>
                        </a:spcAft>
                      </a:pPr>
                      <a:r>
                        <a:rPr lang="en-US" sz="1200" dirty="0">
                          <a:solidFill>
                            <a:schemeClr val="tx1"/>
                          </a:solidFill>
                          <a:effectLst/>
                        </a:rPr>
                        <a:t>17,822,849</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113665" marR="0">
                        <a:lnSpc>
                          <a:spcPts val="1370"/>
                        </a:lnSpc>
                        <a:spcBef>
                          <a:spcPts val="0"/>
                        </a:spcBef>
                        <a:spcAft>
                          <a:spcPts val="0"/>
                        </a:spcAft>
                      </a:pPr>
                      <a:r>
                        <a:rPr lang="en-US" sz="1200" dirty="0">
                          <a:solidFill>
                            <a:schemeClr val="tx1"/>
                          </a:solidFill>
                          <a:effectLst/>
                        </a:rPr>
                        <a:t>17,365,603</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260350" marR="0">
                        <a:lnSpc>
                          <a:spcPts val="1370"/>
                        </a:lnSpc>
                        <a:spcBef>
                          <a:spcPts val="0"/>
                        </a:spcBef>
                        <a:spcAft>
                          <a:spcPts val="0"/>
                        </a:spcAft>
                      </a:pPr>
                      <a:r>
                        <a:rPr lang="en-US" sz="1200" dirty="0">
                          <a:solidFill>
                            <a:schemeClr val="tx1"/>
                          </a:solidFill>
                          <a:effectLst/>
                        </a:rPr>
                        <a:t>457,246</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tc>
                  <a:txBody>
                    <a:bodyPr/>
                    <a:lstStyle/>
                    <a:p>
                      <a:pPr marL="259080" marR="0">
                        <a:lnSpc>
                          <a:spcPts val="1370"/>
                        </a:lnSpc>
                        <a:spcBef>
                          <a:spcPts val="0"/>
                        </a:spcBef>
                        <a:spcAft>
                          <a:spcPts val="0"/>
                        </a:spcAft>
                      </a:pPr>
                      <a:r>
                        <a:rPr lang="en-US" sz="1200" dirty="0">
                          <a:solidFill>
                            <a:schemeClr val="tx1"/>
                          </a:solidFill>
                          <a:effectLst/>
                        </a:rPr>
                        <a:t>3%</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75000"/>
                        <a:lumOff val="25000"/>
                      </a:schemeClr>
                    </a:solidFill>
                  </a:tcPr>
                </a:tc>
                <a:extLst>
                  <a:ext uri="{0D108BD9-81ED-4DB2-BD59-A6C34878D82A}">
                    <a16:rowId xmlns:a16="http://schemas.microsoft.com/office/drawing/2014/main" val="4111544070"/>
                  </a:ext>
                </a:extLst>
              </a:tr>
            </a:tbl>
          </a:graphicData>
        </a:graphic>
      </p:graphicFrame>
    </p:spTree>
    <p:extLst>
      <p:ext uri="{BB962C8B-B14F-4D97-AF65-F5344CB8AC3E}">
        <p14:creationId xmlns:p14="http://schemas.microsoft.com/office/powerpoint/2010/main" val="760384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BA177-50FD-41B7-A6B8-A5D6BF1B3297}"/>
              </a:ext>
            </a:extLst>
          </p:cNvPr>
          <p:cNvSpPr>
            <a:spLocks noGrp="1"/>
          </p:cNvSpPr>
          <p:nvPr>
            <p:ph type="title"/>
          </p:nvPr>
        </p:nvSpPr>
        <p:spPr>
          <a:xfrm>
            <a:off x="4857751" y="18039"/>
            <a:ext cx="2700338" cy="614363"/>
          </a:xfrm>
          <a:solidFill>
            <a:schemeClr val="bg1">
              <a:lumMod val="50000"/>
              <a:lumOff val="50000"/>
            </a:schemeClr>
          </a:solidFill>
        </p:spPr>
        <p:txBody>
          <a:bodyPr>
            <a:normAutofit fontScale="90000"/>
          </a:bodyPr>
          <a:lstStyle/>
          <a:p>
            <a:pPr algn="ctr"/>
            <a:r>
              <a:rPr lang="en-US" b="1" u="sng" dirty="0"/>
              <a:t>Cash Flow</a:t>
            </a:r>
            <a:br>
              <a:rPr lang="en-US" dirty="0"/>
            </a:br>
            <a:r>
              <a:rPr lang="en-US" sz="1300" b="1" dirty="0"/>
              <a:t>. </a:t>
            </a:r>
            <a:endParaRPr lang="en-US" sz="1300" dirty="0"/>
          </a:p>
        </p:txBody>
      </p:sp>
      <p:graphicFrame>
        <p:nvGraphicFramePr>
          <p:cNvPr id="17" name="Content Placeholder 16">
            <a:extLst>
              <a:ext uri="{FF2B5EF4-FFF2-40B4-BE49-F238E27FC236}">
                <a16:creationId xmlns:a16="http://schemas.microsoft.com/office/drawing/2014/main" id="{F40AA3CA-D0B1-48C4-AEBE-9A0E236D64E7}"/>
              </a:ext>
            </a:extLst>
          </p:cNvPr>
          <p:cNvGraphicFramePr>
            <a:graphicFrameLocks noGrp="1"/>
          </p:cNvGraphicFramePr>
          <p:nvPr>
            <p:ph idx="1"/>
            <p:extLst>
              <p:ext uri="{D42A27DB-BD31-4B8C-83A1-F6EECF244321}">
                <p14:modId xmlns:p14="http://schemas.microsoft.com/office/powerpoint/2010/main" val="204553913"/>
              </p:ext>
            </p:extLst>
          </p:nvPr>
        </p:nvGraphicFramePr>
        <p:xfrm>
          <a:off x="142874" y="744485"/>
          <a:ext cx="11930061" cy="995680"/>
        </p:xfrm>
        <a:graphic>
          <a:graphicData uri="http://schemas.openxmlformats.org/drawingml/2006/table">
            <a:tbl>
              <a:tblPr firstRow="1" firstCol="1" lastRow="1" lastCol="1" bandRow="1" bandCol="1">
                <a:tableStyleId>{5C22544A-7EE6-4342-B048-85BDC9FD1C3A}</a:tableStyleId>
              </a:tblPr>
              <a:tblGrid>
                <a:gridCol w="1502395">
                  <a:extLst>
                    <a:ext uri="{9D8B030D-6E8A-4147-A177-3AD203B41FA5}">
                      <a16:colId xmlns:a16="http://schemas.microsoft.com/office/drawing/2014/main" val="1762447814"/>
                    </a:ext>
                  </a:extLst>
                </a:gridCol>
                <a:gridCol w="1499053">
                  <a:extLst>
                    <a:ext uri="{9D8B030D-6E8A-4147-A177-3AD203B41FA5}">
                      <a16:colId xmlns:a16="http://schemas.microsoft.com/office/drawing/2014/main" val="2506940958"/>
                    </a:ext>
                  </a:extLst>
                </a:gridCol>
                <a:gridCol w="1502395">
                  <a:extLst>
                    <a:ext uri="{9D8B030D-6E8A-4147-A177-3AD203B41FA5}">
                      <a16:colId xmlns:a16="http://schemas.microsoft.com/office/drawing/2014/main" val="24182944"/>
                    </a:ext>
                  </a:extLst>
                </a:gridCol>
                <a:gridCol w="1504622">
                  <a:extLst>
                    <a:ext uri="{9D8B030D-6E8A-4147-A177-3AD203B41FA5}">
                      <a16:colId xmlns:a16="http://schemas.microsoft.com/office/drawing/2014/main" val="3800975510"/>
                    </a:ext>
                  </a:extLst>
                </a:gridCol>
                <a:gridCol w="1502395">
                  <a:extLst>
                    <a:ext uri="{9D8B030D-6E8A-4147-A177-3AD203B41FA5}">
                      <a16:colId xmlns:a16="http://schemas.microsoft.com/office/drawing/2014/main" val="1242493961"/>
                    </a:ext>
                  </a:extLst>
                </a:gridCol>
                <a:gridCol w="1502395">
                  <a:extLst>
                    <a:ext uri="{9D8B030D-6E8A-4147-A177-3AD203B41FA5}">
                      <a16:colId xmlns:a16="http://schemas.microsoft.com/office/drawing/2014/main" val="3768402138"/>
                    </a:ext>
                  </a:extLst>
                </a:gridCol>
                <a:gridCol w="1502395">
                  <a:extLst>
                    <a:ext uri="{9D8B030D-6E8A-4147-A177-3AD203B41FA5}">
                      <a16:colId xmlns:a16="http://schemas.microsoft.com/office/drawing/2014/main" val="1250759138"/>
                    </a:ext>
                  </a:extLst>
                </a:gridCol>
                <a:gridCol w="1414411">
                  <a:extLst>
                    <a:ext uri="{9D8B030D-6E8A-4147-A177-3AD203B41FA5}">
                      <a16:colId xmlns:a16="http://schemas.microsoft.com/office/drawing/2014/main" val="719575827"/>
                    </a:ext>
                  </a:extLst>
                </a:gridCol>
              </a:tblGrid>
              <a:tr h="339090">
                <a:tc>
                  <a:txBody>
                    <a:bodyPr/>
                    <a:lstStyle/>
                    <a:p>
                      <a:pPr marL="0" marR="0" algn="ctr">
                        <a:lnSpc>
                          <a:spcPts val="1235"/>
                        </a:lnSpc>
                        <a:spcBef>
                          <a:spcPts val="0"/>
                        </a:spcBef>
                        <a:spcAft>
                          <a:spcPts val="0"/>
                        </a:spcAft>
                      </a:pPr>
                      <a:r>
                        <a:rPr lang="en-US" sz="1200" spc="-5">
                          <a:solidFill>
                            <a:schemeClr val="bg1"/>
                          </a:solidFill>
                          <a:effectLst/>
                        </a:rPr>
                        <a:t>November</a:t>
                      </a:r>
                      <a:endParaRPr lang="en-US" sz="1100">
                        <a:solidFill>
                          <a:schemeClr val="bg1"/>
                        </a:solidFill>
                        <a:effectLst/>
                      </a:endParaRPr>
                    </a:p>
                    <a:p>
                      <a:pPr marL="0" marR="0" algn="ctr">
                        <a:spcBef>
                          <a:spcPts val="0"/>
                        </a:spcBef>
                        <a:spcAft>
                          <a:spcPts val="0"/>
                        </a:spcAft>
                      </a:pPr>
                      <a:r>
                        <a:rPr lang="en-US" sz="1200">
                          <a:solidFill>
                            <a:schemeClr val="bg1"/>
                          </a:solidFill>
                          <a:effectLst/>
                        </a:rPr>
                        <a:t>2018</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635" algn="ctr">
                        <a:lnSpc>
                          <a:spcPts val="1235"/>
                        </a:lnSpc>
                        <a:spcBef>
                          <a:spcPts val="0"/>
                        </a:spcBef>
                        <a:spcAft>
                          <a:spcPts val="0"/>
                        </a:spcAft>
                      </a:pPr>
                      <a:r>
                        <a:rPr lang="en-US" sz="1200" spc="-5">
                          <a:solidFill>
                            <a:schemeClr val="bg1"/>
                          </a:solidFill>
                          <a:effectLst/>
                        </a:rPr>
                        <a:t>December</a:t>
                      </a:r>
                      <a:endParaRPr lang="en-US" sz="1100">
                        <a:solidFill>
                          <a:schemeClr val="bg1"/>
                        </a:solidFill>
                        <a:effectLst/>
                      </a:endParaRPr>
                    </a:p>
                    <a:p>
                      <a:pPr marL="1270" marR="0" algn="ctr">
                        <a:spcBef>
                          <a:spcPts val="0"/>
                        </a:spcBef>
                        <a:spcAft>
                          <a:spcPts val="0"/>
                        </a:spcAft>
                      </a:pPr>
                      <a:r>
                        <a:rPr lang="en-US" sz="1200">
                          <a:solidFill>
                            <a:schemeClr val="bg1"/>
                          </a:solidFill>
                          <a:effectLst/>
                        </a:rPr>
                        <a:t>2018</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635" algn="ctr">
                        <a:lnSpc>
                          <a:spcPts val="1235"/>
                        </a:lnSpc>
                        <a:spcBef>
                          <a:spcPts val="0"/>
                        </a:spcBef>
                        <a:spcAft>
                          <a:spcPts val="0"/>
                        </a:spcAft>
                      </a:pPr>
                      <a:r>
                        <a:rPr lang="en-US" sz="1200" spc="-5">
                          <a:solidFill>
                            <a:schemeClr val="bg1"/>
                          </a:solidFill>
                          <a:effectLst/>
                        </a:rPr>
                        <a:t>January</a:t>
                      </a:r>
                      <a:endParaRPr lang="en-US" sz="1100">
                        <a:solidFill>
                          <a:schemeClr val="bg1"/>
                        </a:solidFill>
                        <a:effectLst/>
                      </a:endParaRPr>
                    </a:p>
                    <a:p>
                      <a:pPr marL="0" marR="0" algn="ctr">
                        <a:spcBef>
                          <a:spcPts val="0"/>
                        </a:spcBef>
                        <a:spcAft>
                          <a:spcPts val="0"/>
                        </a:spcAft>
                      </a:pPr>
                      <a:r>
                        <a:rPr lang="en-US" sz="1200">
                          <a:solidFill>
                            <a:schemeClr val="bg1"/>
                          </a:solidFill>
                          <a:effectLst/>
                        </a:rPr>
                        <a:t>2018</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1905" algn="ctr">
                        <a:lnSpc>
                          <a:spcPts val="1235"/>
                        </a:lnSpc>
                        <a:spcBef>
                          <a:spcPts val="0"/>
                        </a:spcBef>
                        <a:spcAft>
                          <a:spcPts val="0"/>
                        </a:spcAft>
                      </a:pPr>
                      <a:r>
                        <a:rPr lang="en-US" sz="1200" spc="-5">
                          <a:solidFill>
                            <a:schemeClr val="bg1"/>
                          </a:solidFill>
                          <a:effectLst/>
                        </a:rPr>
                        <a:t>February</a:t>
                      </a:r>
                      <a:endParaRPr lang="en-US" sz="1100">
                        <a:solidFill>
                          <a:schemeClr val="bg1"/>
                        </a:solidFill>
                        <a:effectLst/>
                      </a:endParaRPr>
                    </a:p>
                    <a:p>
                      <a:pPr marL="0" marR="0" algn="ctr">
                        <a:spcBef>
                          <a:spcPts val="0"/>
                        </a:spcBef>
                        <a:spcAft>
                          <a:spcPts val="0"/>
                        </a:spcAft>
                      </a:pPr>
                      <a:r>
                        <a:rPr lang="en-US" sz="1200">
                          <a:solidFill>
                            <a:schemeClr val="bg1"/>
                          </a:solidFill>
                          <a:effectLst/>
                        </a:rPr>
                        <a:t>2018</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2540" algn="ctr">
                        <a:lnSpc>
                          <a:spcPts val="1235"/>
                        </a:lnSpc>
                        <a:spcBef>
                          <a:spcPts val="0"/>
                        </a:spcBef>
                        <a:spcAft>
                          <a:spcPts val="0"/>
                        </a:spcAft>
                      </a:pPr>
                      <a:r>
                        <a:rPr lang="en-US" sz="1200" spc="-5">
                          <a:solidFill>
                            <a:schemeClr val="bg1"/>
                          </a:solidFill>
                          <a:effectLst/>
                        </a:rPr>
                        <a:t>March</a:t>
                      </a:r>
                      <a:endParaRPr lang="en-US" sz="1100">
                        <a:solidFill>
                          <a:schemeClr val="bg1"/>
                        </a:solidFill>
                        <a:effectLst/>
                      </a:endParaRPr>
                    </a:p>
                    <a:p>
                      <a:pPr marL="0" marR="1905" algn="ctr">
                        <a:spcBef>
                          <a:spcPts val="0"/>
                        </a:spcBef>
                        <a:spcAft>
                          <a:spcPts val="0"/>
                        </a:spcAft>
                      </a:pPr>
                      <a:r>
                        <a:rPr lang="en-US" sz="1200">
                          <a:solidFill>
                            <a:schemeClr val="bg1"/>
                          </a:solidFill>
                          <a:effectLst/>
                        </a:rPr>
                        <a:t>2018</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78105" marR="0">
                        <a:spcBef>
                          <a:spcPts val="545"/>
                        </a:spcBef>
                        <a:spcAft>
                          <a:spcPts val="0"/>
                        </a:spcAft>
                      </a:pPr>
                      <a:r>
                        <a:rPr lang="en-US" sz="1200">
                          <a:solidFill>
                            <a:schemeClr val="bg1"/>
                          </a:solidFill>
                          <a:effectLst/>
                        </a:rPr>
                        <a:t>April 2018</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104140" marR="0">
                        <a:spcBef>
                          <a:spcPts val="545"/>
                        </a:spcBef>
                        <a:spcAft>
                          <a:spcPts val="0"/>
                        </a:spcAft>
                      </a:pPr>
                      <a:r>
                        <a:rPr lang="en-US" sz="1200" spc="-5">
                          <a:solidFill>
                            <a:schemeClr val="bg1"/>
                          </a:solidFill>
                          <a:effectLst/>
                        </a:rPr>
                        <a:t>May</a:t>
                      </a:r>
                      <a:r>
                        <a:rPr lang="en-US" sz="1200">
                          <a:solidFill>
                            <a:schemeClr val="bg1"/>
                          </a:solidFill>
                          <a:effectLst/>
                        </a:rPr>
                        <a:t> 2018</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95250" marR="0">
                        <a:spcBef>
                          <a:spcPts val="545"/>
                        </a:spcBef>
                        <a:spcAft>
                          <a:spcPts val="0"/>
                        </a:spcAft>
                      </a:pPr>
                      <a:r>
                        <a:rPr lang="en-US" sz="1200">
                          <a:solidFill>
                            <a:schemeClr val="bg1"/>
                          </a:solidFill>
                          <a:effectLst/>
                        </a:rPr>
                        <a:t>June</a:t>
                      </a:r>
                      <a:r>
                        <a:rPr lang="en-US" sz="1200" spc="-5">
                          <a:solidFill>
                            <a:schemeClr val="bg1"/>
                          </a:solidFill>
                          <a:effectLst/>
                        </a:rPr>
                        <a:t> </a:t>
                      </a:r>
                      <a:r>
                        <a:rPr lang="en-US" sz="1200">
                          <a:solidFill>
                            <a:schemeClr val="bg1"/>
                          </a:solidFill>
                          <a:effectLst/>
                        </a:rPr>
                        <a:t>2018</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extLst>
                  <a:ext uri="{0D108BD9-81ED-4DB2-BD59-A6C34878D82A}">
                    <a16:rowId xmlns:a16="http://schemas.microsoft.com/office/drawing/2014/main" val="1533252317"/>
                  </a:ext>
                </a:extLst>
              </a:tr>
              <a:tr h="656590">
                <a:tc>
                  <a:txBody>
                    <a:bodyPr/>
                    <a:lstStyle/>
                    <a:p>
                      <a:pPr marL="0" marR="0" algn="ctr">
                        <a:spcBef>
                          <a:spcPts val="25"/>
                        </a:spcBef>
                        <a:spcAft>
                          <a:spcPts val="0"/>
                        </a:spcAft>
                      </a:pPr>
                      <a:r>
                        <a:rPr lang="en-US" sz="1600" dirty="0">
                          <a:solidFill>
                            <a:schemeClr val="bg1"/>
                          </a:solidFill>
                          <a:effectLst/>
                        </a:rPr>
                        <a:t> </a:t>
                      </a:r>
                      <a:endParaRPr lang="en-US" sz="1100" dirty="0">
                        <a:solidFill>
                          <a:schemeClr val="bg1"/>
                        </a:solidFill>
                        <a:effectLst/>
                      </a:endParaRPr>
                    </a:p>
                    <a:p>
                      <a:pPr marL="175895" marR="0" algn="ctr">
                        <a:spcBef>
                          <a:spcPts val="0"/>
                        </a:spcBef>
                        <a:spcAft>
                          <a:spcPts val="0"/>
                        </a:spcAft>
                      </a:pPr>
                      <a:r>
                        <a:rPr lang="en-US" sz="1200" dirty="0">
                          <a:solidFill>
                            <a:schemeClr val="bg1"/>
                          </a:solidFill>
                          <a:effectLst/>
                        </a:rPr>
                        <a:t>$11,500</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0" algn="ctr">
                        <a:spcBef>
                          <a:spcPts val="25"/>
                        </a:spcBef>
                        <a:spcAft>
                          <a:spcPts val="0"/>
                        </a:spcAft>
                      </a:pPr>
                      <a:r>
                        <a:rPr lang="en-US" sz="1600">
                          <a:solidFill>
                            <a:schemeClr val="bg1"/>
                          </a:solidFill>
                          <a:effectLst/>
                        </a:rPr>
                        <a:t> </a:t>
                      </a:r>
                      <a:endParaRPr lang="en-US" sz="1100">
                        <a:solidFill>
                          <a:schemeClr val="bg1"/>
                        </a:solidFill>
                        <a:effectLst/>
                      </a:endParaRPr>
                    </a:p>
                    <a:p>
                      <a:pPr marL="175895" marR="0" algn="ctr">
                        <a:spcBef>
                          <a:spcPts val="0"/>
                        </a:spcBef>
                        <a:spcAft>
                          <a:spcPts val="0"/>
                        </a:spcAft>
                      </a:pPr>
                      <a:r>
                        <a:rPr lang="en-US" sz="1200">
                          <a:solidFill>
                            <a:schemeClr val="bg1"/>
                          </a:solidFill>
                          <a:effectLst/>
                        </a:rPr>
                        <a:t>$35,000</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0" algn="ctr">
                        <a:spcBef>
                          <a:spcPts val="25"/>
                        </a:spcBef>
                        <a:spcAft>
                          <a:spcPts val="0"/>
                        </a:spcAft>
                      </a:pPr>
                      <a:r>
                        <a:rPr lang="en-US" sz="1600" dirty="0">
                          <a:solidFill>
                            <a:schemeClr val="bg1"/>
                          </a:solidFill>
                          <a:effectLst/>
                        </a:rPr>
                        <a:t> </a:t>
                      </a:r>
                      <a:endParaRPr lang="en-US" sz="1100" dirty="0">
                        <a:solidFill>
                          <a:schemeClr val="bg1"/>
                        </a:solidFill>
                        <a:effectLst/>
                      </a:endParaRPr>
                    </a:p>
                    <a:p>
                      <a:pPr marL="137795" marR="0" algn="ctr">
                        <a:spcBef>
                          <a:spcPts val="0"/>
                        </a:spcBef>
                        <a:spcAft>
                          <a:spcPts val="0"/>
                        </a:spcAft>
                      </a:pPr>
                      <a:r>
                        <a:rPr lang="en-US" sz="1200" dirty="0">
                          <a:solidFill>
                            <a:schemeClr val="bg1"/>
                          </a:solidFill>
                          <a:effectLst/>
                        </a:rPr>
                        <a:t>$298,000</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0" algn="ctr">
                        <a:spcBef>
                          <a:spcPts val="25"/>
                        </a:spcBef>
                        <a:spcAft>
                          <a:spcPts val="0"/>
                        </a:spcAft>
                      </a:pPr>
                      <a:r>
                        <a:rPr lang="en-US" sz="1600" dirty="0">
                          <a:solidFill>
                            <a:schemeClr val="bg1"/>
                          </a:solidFill>
                          <a:effectLst/>
                        </a:rPr>
                        <a:t> </a:t>
                      </a:r>
                      <a:endParaRPr lang="en-US" sz="1100" dirty="0">
                        <a:solidFill>
                          <a:schemeClr val="bg1"/>
                        </a:solidFill>
                        <a:effectLst/>
                      </a:endParaRPr>
                    </a:p>
                    <a:p>
                      <a:pPr marL="137795" marR="0" algn="ctr">
                        <a:spcBef>
                          <a:spcPts val="0"/>
                        </a:spcBef>
                        <a:spcAft>
                          <a:spcPts val="0"/>
                        </a:spcAft>
                      </a:pPr>
                      <a:r>
                        <a:rPr lang="en-US" sz="1200" dirty="0">
                          <a:solidFill>
                            <a:schemeClr val="bg1"/>
                          </a:solidFill>
                          <a:effectLst/>
                        </a:rPr>
                        <a:t>$286,000</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0" algn="ctr">
                        <a:spcBef>
                          <a:spcPts val="25"/>
                        </a:spcBef>
                        <a:spcAft>
                          <a:spcPts val="0"/>
                        </a:spcAft>
                      </a:pPr>
                      <a:r>
                        <a:rPr lang="en-US" sz="1600" dirty="0">
                          <a:solidFill>
                            <a:schemeClr val="bg1"/>
                          </a:solidFill>
                          <a:effectLst/>
                        </a:rPr>
                        <a:t> </a:t>
                      </a:r>
                      <a:endParaRPr lang="en-US" sz="1100" dirty="0">
                        <a:solidFill>
                          <a:schemeClr val="bg1"/>
                        </a:solidFill>
                        <a:effectLst/>
                      </a:endParaRPr>
                    </a:p>
                    <a:p>
                      <a:pPr marL="135890" marR="0" algn="ctr">
                        <a:spcBef>
                          <a:spcPts val="0"/>
                        </a:spcBef>
                        <a:spcAft>
                          <a:spcPts val="0"/>
                        </a:spcAft>
                      </a:pPr>
                      <a:r>
                        <a:rPr lang="en-US" sz="1200" dirty="0">
                          <a:solidFill>
                            <a:schemeClr val="bg1"/>
                          </a:solidFill>
                          <a:effectLst/>
                        </a:rPr>
                        <a:t>$504,000</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0" algn="ctr">
                        <a:spcBef>
                          <a:spcPts val="25"/>
                        </a:spcBef>
                        <a:spcAft>
                          <a:spcPts val="0"/>
                        </a:spcAft>
                      </a:pPr>
                      <a:r>
                        <a:rPr lang="en-US" sz="1600" dirty="0">
                          <a:solidFill>
                            <a:schemeClr val="bg1"/>
                          </a:solidFill>
                          <a:effectLst/>
                        </a:rPr>
                        <a:t> </a:t>
                      </a:r>
                      <a:endParaRPr lang="en-US" sz="1100" dirty="0">
                        <a:solidFill>
                          <a:schemeClr val="bg1"/>
                        </a:solidFill>
                        <a:effectLst/>
                      </a:endParaRPr>
                    </a:p>
                    <a:p>
                      <a:pPr marL="137795" marR="0" algn="ctr">
                        <a:spcBef>
                          <a:spcPts val="0"/>
                        </a:spcBef>
                        <a:spcAft>
                          <a:spcPts val="0"/>
                        </a:spcAft>
                      </a:pPr>
                      <a:r>
                        <a:rPr lang="en-US" sz="1200" dirty="0">
                          <a:solidFill>
                            <a:schemeClr val="bg1"/>
                          </a:solidFill>
                          <a:effectLst/>
                        </a:rPr>
                        <a:t>$652,000</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0" algn="ctr">
                        <a:spcBef>
                          <a:spcPts val="25"/>
                        </a:spcBef>
                        <a:spcAft>
                          <a:spcPts val="0"/>
                        </a:spcAft>
                      </a:pPr>
                      <a:r>
                        <a:rPr lang="en-US" sz="1600" dirty="0">
                          <a:solidFill>
                            <a:schemeClr val="bg1"/>
                          </a:solidFill>
                          <a:effectLst/>
                        </a:rPr>
                        <a:t> </a:t>
                      </a:r>
                      <a:endParaRPr lang="en-US" sz="1100" dirty="0">
                        <a:solidFill>
                          <a:schemeClr val="bg1"/>
                        </a:solidFill>
                        <a:effectLst/>
                      </a:endParaRPr>
                    </a:p>
                    <a:p>
                      <a:pPr marL="137795" marR="0" algn="ctr">
                        <a:spcBef>
                          <a:spcPts val="0"/>
                        </a:spcBef>
                        <a:spcAft>
                          <a:spcPts val="0"/>
                        </a:spcAft>
                      </a:pPr>
                      <a:r>
                        <a:rPr lang="en-US" sz="1200" dirty="0">
                          <a:solidFill>
                            <a:schemeClr val="bg1"/>
                          </a:solidFill>
                          <a:effectLst/>
                        </a:rPr>
                        <a:t>$671,700</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marL="0" marR="0" algn="ctr">
                        <a:spcBef>
                          <a:spcPts val="25"/>
                        </a:spcBef>
                        <a:spcAft>
                          <a:spcPts val="0"/>
                        </a:spcAft>
                      </a:pPr>
                      <a:r>
                        <a:rPr lang="en-US" sz="1600" dirty="0">
                          <a:solidFill>
                            <a:schemeClr val="bg1"/>
                          </a:solidFill>
                          <a:effectLst/>
                        </a:rPr>
                        <a:t> </a:t>
                      </a:r>
                      <a:endParaRPr lang="en-US" sz="1100" dirty="0">
                        <a:solidFill>
                          <a:schemeClr val="bg1"/>
                        </a:solidFill>
                        <a:effectLst/>
                      </a:endParaRPr>
                    </a:p>
                    <a:p>
                      <a:pPr marL="137795" marR="0" algn="ctr">
                        <a:spcBef>
                          <a:spcPts val="0"/>
                        </a:spcBef>
                        <a:spcAft>
                          <a:spcPts val="0"/>
                        </a:spcAft>
                      </a:pPr>
                      <a:r>
                        <a:rPr lang="en-US" sz="1200" dirty="0">
                          <a:solidFill>
                            <a:schemeClr val="bg1"/>
                          </a:solidFill>
                          <a:effectLst/>
                        </a:rPr>
                        <a:t>$640,200</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extLst>
                  <a:ext uri="{0D108BD9-81ED-4DB2-BD59-A6C34878D82A}">
                    <a16:rowId xmlns:a16="http://schemas.microsoft.com/office/drawing/2014/main" val="1063703336"/>
                  </a:ext>
                </a:extLst>
              </a:tr>
            </a:tbl>
          </a:graphicData>
        </a:graphic>
      </p:graphicFrame>
      <p:sp>
        <p:nvSpPr>
          <p:cNvPr id="18" name="TextBox 17">
            <a:extLst>
              <a:ext uri="{FF2B5EF4-FFF2-40B4-BE49-F238E27FC236}">
                <a16:creationId xmlns:a16="http://schemas.microsoft.com/office/drawing/2014/main" id="{2F1C5A13-3FA5-4DB5-97F6-9C70C776BB58}"/>
              </a:ext>
            </a:extLst>
          </p:cNvPr>
          <p:cNvSpPr txBox="1"/>
          <p:nvPr/>
        </p:nvSpPr>
        <p:spPr>
          <a:xfrm>
            <a:off x="1106732" y="1858727"/>
            <a:ext cx="9978533" cy="738664"/>
          </a:xfrm>
          <a:prstGeom prst="rect">
            <a:avLst/>
          </a:prstGeom>
          <a:solidFill>
            <a:schemeClr val="bg1">
              <a:lumMod val="50000"/>
              <a:lumOff val="50000"/>
            </a:schemeClr>
          </a:solidFill>
        </p:spPr>
        <p:txBody>
          <a:bodyPr wrap="square" rtlCol="0">
            <a:spAutoFit/>
          </a:bodyPr>
          <a:lstStyle/>
          <a:p>
            <a:pPr algn="ctr"/>
            <a:r>
              <a:rPr lang="en-US" b="1" u="sng" dirty="0"/>
              <a:t>PROFIT AND LOSS FINANCE DASHBOARD</a:t>
            </a:r>
          </a:p>
          <a:p>
            <a:pPr algn="ctr"/>
            <a:r>
              <a:rPr lang="en-US" sz="1200" dirty="0"/>
              <a:t>Below is a snapshot of our current 1</a:t>
            </a:r>
            <a:r>
              <a:rPr lang="en-US" sz="1200" baseline="30000" dirty="0"/>
              <a:t>st</a:t>
            </a:r>
            <a:r>
              <a:rPr lang="en-US" sz="1200" dirty="0"/>
              <a:t> quarter 18-19 Profit and Loss. Shifts in projected land acquisition closings will shift both income and expense to closer to budget as we move through the fiscal year.</a:t>
            </a:r>
          </a:p>
        </p:txBody>
      </p:sp>
      <p:graphicFrame>
        <p:nvGraphicFramePr>
          <p:cNvPr id="19" name="Table 18">
            <a:extLst>
              <a:ext uri="{FF2B5EF4-FFF2-40B4-BE49-F238E27FC236}">
                <a16:creationId xmlns:a16="http://schemas.microsoft.com/office/drawing/2014/main" id="{DEC6BFCB-D92D-4CBF-B5A7-7A067C0A76F3}"/>
              </a:ext>
            </a:extLst>
          </p:cNvPr>
          <p:cNvGraphicFramePr>
            <a:graphicFrameLocks noGrp="1"/>
          </p:cNvGraphicFramePr>
          <p:nvPr>
            <p:extLst>
              <p:ext uri="{D42A27DB-BD31-4B8C-83A1-F6EECF244321}">
                <p14:modId xmlns:p14="http://schemas.microsoft.com/office/powerpoint/2010/main" val="2842009352"/>
              </p:ext>
            </p:extLst>
          </p:nvPr>
        </p:nvGraphicFramePr>
        <p:xfrm>
          <a:off x="130968" y="2715954"/>
          <a:ext cx="11930063" cy="4124003"/>
        </p:xfrm>
        <a:graphic>
          <a:graphicData uri="http://schemas.openxmlformats.org/drawingml/2006/table">
            <a:tbl>
              <a:tblPr firstRow="1" firstCol="1" lastRow="1" lastCol="1" bandRow="1" bandCol="1">
                <a:tableStyleId>{5C22544A-7EE6-4342-B048-85BDC9FD1C3A}</a:tableStyleId>
              </a:tblPr>
              <a:tblGrid>
                <a:gridCol w="5254300">
                  <a:extLst>
                    <a:ext uri="{9D8B030D-6E8A-4147-A177-3AD203B41FA5}">
                      <a16:colId xmlns:a16="http://schemas.microsoft.com/office/drawing/2014/main" val="3183894464"/>
                    </a:ext>
                  </a:extLst>
                </a:gridCol>
                <a:gridCol w="1700638">
                  <a:extLst>
                    <a:ext uri="{9D8B030D-6E8A-4147-A177-3AD203B41FA5}">
                      <a16:colId xmlns:a16="http://schemas.microsoft.com/office/drawing/2014/main" val="2795098218"/>
                    </a:ext>
                  </a:extLst>
                </a:gridCol>
                <a:gridCol w="1682027">
                  <a:extLst>
                    <a:ext uri="{9D8B030D-6E8A-4147-A177-3AD203B41FA5}">
                      <a16:colId xmlns:a16="http://schemas.microsoft.com/office/drawing/2014/main" val="2755552705"/>
                    </a:ext>
                  </a:extLst>
                </a:gridCol>
                <a:gridCol w="1794861">
                  <a:extLst>
                    <a:ext uri="{9D8B030D-6E8A-4147-A177-3AD203B41FA5}">
                      <a16:colId xmlns:a16="http://schemas.microsoft.com/office/drawing/2014/main" val="2199851757"/>
                    </a:ext>
                  </a:extLst>
                </a:gridCol>
                <a:gridCol w="1498237">
                  <a:extLst>
                    <a:ext uri="{9D8B030D-6E8A-4147-A177-3AD203B41FA5}">
                      <a16:colId xmlns:a16="http://schemas.microsoft.com/office/drawing/2014/main" val="756715714"/>
                    </a:ext>
                  </a:extLst>
                </a:gridCol>
              </a:tblGrid>
              <a:tr h="251636">
                <a:tc>
                  <a:txBody>
                    <a:bodyPr/>
                    <a:lstStyle/>
                    <a:p>
                      <a:pPr marL="0" marR="19685" algn="ctr">
                        <a:spcBef>
                          <a:spcPts val="135"/>
                        </a:spcBef>
                        <a:spcAft>
                          <a:spcPts val="0"/>
                        </a:spcAft>
                      </a:pPr>
                      <a:r>
                        <a:rPr lang="en-US" sz="1400" spc="-5" dirty="0">
                          <a:effectLst/>
                        </a:rPr>
                        <a:t>INCOME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88265" marR="0">
                        <a:spcBef>
                          <a:spcPts val="135"/>
                        </a:spcBef>
                        <a:spcAft>
                          <a:spcPts val="0"/>
                        </a:spcAft>
                      </a:pPr>
                      <a:r>
                        <a:rPr lang="en-US" sz="1400">
                          <a:effectLst/>
                        </a:rPr>
                        <a:t>YTD</a:t>
                      </a:r>
                      <a:r>
                        <a:rPr lang="en-US" sz="1400" spc="-5">
                          <a:effectLst/>
                        </a:rPr>
                        <a:t> Actual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71120" marR="0">
                        <a:spcBef>
                          <a:spcPts val="135"/>
                        </a:spcBef>
                        <a:spcAft>
                          <a:spcPts val="0"/>
                        </a:spcAft>
                      </a:pPr>
                      <a:r>
                        <a:rPr lang="en-US" sz="1400">
                          <a:effectLst/>
                        </a:rPr>
                        <a:t>YTD</a:t>
                      </a:r>
                      <a:r>
                        <a:rPr lang="en-US" sz="1400" spc="-5">
                          <a:effectLst/>
                        </a:rPr>
                        <a:t> Budget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79375" marR="0">
                        <a:spcBef>
                          <a:spcPts val="135"/>
                        </a:spcBef>
                        <a:spcAft>
                          <a:spcPts val="0"/>
                        </a:spcAft>
                      </a:pPr>
                      <a:r>
                        <a:rPr lang="en-US" sz="1400" spc="-5">
                          <a:effectLst/>
                        </a:rPr>
                        <a:t>Over/Under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643290593"/>
                  </a:ext>
                </a:extLst>
              </a:tr>
              <a:tr h="303971">
                <a:tc>
                  <a:txBody>
                    <a:bodyPr/>
                    <a:lstStyle/>
                    <a:p>
                      <a:pPr marL="208280" marR="0" algn="l">
                        <a:spcBef>
                          <a:spcPts val="45"/>
                        </a:spcBef>
                        <a:spcAft>
                          <a:spcPts val="0"/>
                        </a:spcAft>
                      </a:pPr>
                      <a:r>
                        <a:rPr lang="en-US" sz="1400" spc="-5">
                          <a:effectLst/>
                        </a:rPr>
                        <a:t>Program</a:t>
                      </a:r>
                      <a:r>
                        <a:rPr lang="en-US" sz="1400" spc="-20">
                          <a:effectLst/>
                        </a:rPr>
                        <a:t> </a:t>
                      </a:r>
                      <a:r>
                        <a:rPr lang="en-US" sz="1400" spc="-5">
                          <a:effectLst/>
                        </a:rPr>
                        <a:t>Grants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71170" marR="0">
                        <a:spcBef>
                          <a:spcPts val="45"/>
                        </a:spcBef>
                        <a:spcAft>
                          <a:spcPts val="0"/>
                        </a:spcAft>
                      </a:pPr>
                      <a:r>
                        <a:rPr lang="en-US" sz="1400" dirty="0">
                          <a:solidFill>
                            <a:schemeClr val="tx1"/>
                          </a:solidFill>
                          <a:effectLst/>
                        </a:rPr>
                        <a:t>22,911</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52120" marR="0">
                        <a:spcBef>
                          <a:spcPts val="45"/>
                        </a:spcBef>
                        <a:spcAft>
                          <a:spcPts val="0"/>
                        </a:spcAft>
                      </a:pPr>
                      <a:r>
                        <a:rPr lang="en-US" sz="1400">
                          <a:solidFill>
                            <a:schemeClr val="tx1"/>
                          </a:solidFill>
                          <a:effectLst/>
                        </a:rPr>
                        <a:t>38,309</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47980" marR="0">
                        <a:spcBef>
                          <a:spcPts val="45"/>
                        </a:spcBef>
                        <a:spcAft>
                          <a:spcPts val="0"/>
                        </a:spcAft>
                      </a:pPr>
                      <a:r>
                        <a:rPr lang="en-US" sz="1400" spc="-5">
                          <a:solidFill>
                            <a:schemeClr val="tx1"/>
                          </a:solidFill>
                          <a:effectLst/>
                        </a:rPr>
                        <a:t>(15,398)</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1465402941"/>
                  </a:ext>
                </a:extLst>
              </a:tr>
              <a:tr h="283645">
                <a:tc>
                  <a:txBody>
                    <a:bodyPr/>
                    <a:lstStyle/>
                    <a:p>
                      <a:pPr marL="208280" marR="0" algn="l">
                        <a:lnSpc>
                          <a:spcPts val="1230"/>
                        </a:lnSpc>
                        <a:spcBef>
                          <a:spcPts val="0"/>
                        </a:spcBef>
                        <a:spcAft>
                          <a:spcPts val="0"/>
                        </a:spcAft>
                      </a:pPr>
                      <a:r>
                        <a:rPr lang="en-US" sz="1400" spc="-5" dirty="0">
                          <a:effectLst/>
                        </a:rPr>
                        <a:t>Temp</a:t>
                      </a:r>
                      <a:r>
                        <a:rPr lang="en-US" sz="1400" dirty="0">
                          <a:effectLst/>
                        </a:rPr>
                        <a:t> </a:t>
                      </a:r>
                      <a:r>
                        <a:rPr lang="en-US" sz="1400" spc="-5" dirty="0">
                          <a:effectLst/>
                        </a:rPr>
                        <a:t>Restricted</a:t>
                      </a:r>
                      <a:r>
                        <a:rPr lang="en-US" sz="1400" dirty="0">
                          <a:effectLst/>
                        </a:rPr>
                        <a:t> </a:t>
                      </a:r>
                      <a:r>
                        <a:rPr lang="en-US" sz="1400" spc="-5" dirty="0">
                          <a:effectLst/>
                        </a:rPr>
                        <a:t>Contributions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539750" marR="0">
                        <a:lnSpc>
                          <a:spcPts val="1230"/>
                        </a:lnSpc>
                        <a:spcBef>
                          <a:spcPts val="0"/>
                        </a:spcBef>
                        <a:spcAft>
                          <a:spcPts val="0"/>
                        </a:spcAft>
                      </a:pPr>
                      <a:r>
                        <a:rPr lang="en-US" sz="1400" dirty="0">
                          <a:solidFill>
                            <a:schemeClr val="tx1"/>
                          </a:solidFill>
                          <a:effectLst/>
                        </a:rPr>
                        <a:t>1,070</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522605" marR="0">
                        <a:lnSpc>
                          <a:spcPts val="1230"/>
                        </a:lnSpc>
                        <a:spcBef>
                          <a:spcPts val="0"/>
                        </a:spcBef>
                        <a:spcAft>
                          <a:spcPts val="0"/>
                        </a:spcAft>
                      </a:pPr>
                      <a:r>
                        <a:rPr lang="en-US" sz="1400" dirty="0">
                          <a:solidFill>
                            <a:schemeClr val="tx1"/>
                          </a:solidFill>
                          <a:effectLst/>
                        </a:rPr>
                        <a:t>2,768</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17830" marR="0">
                        <a:lnSpc>
                          <a:spcPts val="1230"/>
                        </a:lnSpc>
                        <a:spcBef>
                          <a:spcPts val="0"/>
                        </a:spcBef>
                        <a:spcAft>
                          <a:spcPts val="0"/>
                        </a:spcAft>
                      </a:pPr>
                      <a:r>
                        <a:rPr lang="en-US" sz="1400" spc="-5">
                          <a:solidFill>
                            <a:schemeClr val="tx1"/>
                          </a:solidFill>
                          <a:effectLst/>
                        </a:rPr>
                        <a:t>(1,698)</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1223747935"/>
                  </a:ext>
                </a:extLst>
              </a:tr>
              <a:tr h="251636">
                <a:tc>
                  <a:txBody>
                    <a:bodyPr/>
                    <a:lstStyle/>
                    <a:p>
                      <a:pPr marL="208280" marR="0" algn="l">
                        <a:spcBef>
                          <a:spcPts val="105"/>
                        </a:spcBef>
                        <a:spcAft>
                          <a:spcPts val="0"/>
                        </a:spcAft>
                      </a:pPr>
                      <a:r>
                        <a:rPr lang="en-US" sz="1400" spc="-5">
                          <a:effectLst/>
                        </a:rPr>
                        <a:t>Unrestricted</a:t>
                      </a:r>
                      <a:r>
                        <a:rPr lang="en-US" sz="1400">
                          <a:effectLst/>
                        </a:rPr>
                        <a:t> </a:t>
                      </a:r>
                      <a:r>
                        <a:rPr lang="en-US" sz="1400" spc="-5">
                          <a:effectLst/>
                        </a:rPr>
                        <a:t>Contributions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71170" marR="0">
                        <a:spcBef>
                          <a:spcPts val="105"/>
                        </a:spcBef>
                        <a:spcAft>
                          <a:spcPts val="0"/>
                        </a:spcAft>
                      </a:pPr>
                      <a:r>
                        <a:rPr lang="en-US" sz="1400">
                          <a:solidFill>
                            <a:schemeClr val="tx1"/>
                          </a:solidFill>
                          <a:effectLst/>
                        </a:rPr>
                        <a:t>26,450</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52120" marR="0">
                        <a:spcBef>
                          <a:spcPts val="105"/>
                        </a:spcBef>
                        <a:spcAft>
                          <a:spcPts val="0"/>
                        </a:spcAft>
                      </a:pPr>
                      <a:r>
                        <a:rPr lang="en-US" sz="1400" dirty="0">
                          <a:solidFill>
                            <a:schemeClr val="tx1"/>
                          </a:solidFill>
                          <a:effectLst/>
                        </a:rPr>
                        <a:t>72,051</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47980" marR="0">
                        <a:spcBef>
                          <a:spcPts val="105"/>
                        </a:spcBef>
                        <a:spcAft>
                          <a:spcPts val="0"/>
                        </a:spcAft>
                      </a:pPr>
                      <a:r>
                        <a:rPr lang="en-US" sz="1400" spc="-5">
                          <a:solidFill>
                            <a:schemeClr val="tx1"/>
                          </a:solidFill>
                          <a:effectLst/>
                        </a:rPr>
                        <a:t>(45,601)</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1611848077"/>
                  </a:ext>
                </a:extLst>
              </a:tr>
              <a:tr h="503272">
                <a:tc>
                  <a:txBody>
                    <a:bodyPr/>
                    <a:lstStyle/>
                    <a:p>
                      <a:pPr marL="0" marR="0" algn="l">
                        <a:spcBef>
                          <a:spcPts val="50"/>
                        </a:spcBef>
                        <a:spcAft>
                          <a:spcPts val="0"/>
                        </a:spcAft>
                      </a:pPr>
                      <a:r>
                        <a:rPr lang="en-US" sz="1400" dirty="0">
                          <a:effectLst/>
                        </a:rPr>
                        <a:t> </a:t>
                      </a:r>
                    </a:p>
                    <a:p>
                      <a:pPr marL="208280" marR="0" algn="l">
                        <a:spcBef>
                          <a:spcPts val="0"/>
                        </a:spcBef>
                        <a:spcAft>
                          <a:spcPts val="0"/>
                        </a:spcAft>
                      </a:pPr>
                      <a:r>
                        <a:rPr lang="en-US" sz="1400" dirty="0">
                          <a:effectLst/>
                        </a:rPr>
                        <a:t>Earned</a:t>
                      </a:r>
                      <a:r>
                        <a:rPr lang="en-US" sz="1400" spc="-10" dirty="0">
                          <a:effectLst/>
                        </a:rPr>
                        <a:t> </a:t>
                      </a:r>
                      <a:r>
                        <a:rPr lang="en-US" sz="1400" spc="-5" dirty="0">
                          <a:effectLst/>
                        </a:rPr>
                        <a:t>Revenue</a:t>
                      </a:r>
                      <a:r>
                        <a:rPr lang="en-US" sz="1400" dirty="0">
                          <a:effectLst/>
                        </a:rPr>
                        <a:t> </a:t>
                      </a:r>
                      <a:r>
                        <a:rPr lang="en-US" sz="1400" spc="-5" dirty="0">
                          <a:effectLst/>
                        </a:rPr>
                        <a:t>(FFS,</a:t>
                      </a:r>
                      <a:r>
                        <a:rPr lang="en-US" sz="1400" spc="-15" dirty="0">
                          <a:effectLst/>
                        </a:rPr>
                        <a:t> </a:t>
                      </a:r>
                      <a:r>
                        <a:rPr lang="en-US" sz="1400" spc="-5" dirty="0">
                          <a:effectLst/>
                        </a:rPr>
                        <a:t>Rent)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50"/>
                        </a:spcBef>
                        <a:spcAft>
                          <a:spcPts val="0"/>
                        </a:spcAft>
                      </a:pPr>
                      <a:r>
                        <a:rPr lang="en-US" sz="1400">
                          <a:solidFill>
                            <a:schemeClr val="tx1"/>
                          </a:solidFill>
                          <a:effectLst/>
                        </a:rPr>
                        <a:t> </a:t>
                      </a:r>
                    </a:p>
                    <a:p>
                      <a:pPr marL="471170" marR="0">
                        <a:spcBef>
                          <a:spcPts val="0"/>
                        </a:spcBef>
                        <a:spcAft>
                          <a:spcPts val="0"/>
                        </a:spcAft>
                      </a:pPr>
                      <a:r>
                        <a:rPr lang="en-US" sz="1400">
                          <a:solidFill>
                            <a:schemeClr val="tx1"/>
                          </a:solidFill>
                          <a:effectLst/>
                        </a:rPr>
                        <a:t>75,069</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50"/>
                        </a:spcBef>
                        <a:spcAft>
                          <a:spcPts val="0"/>
                        </a:spcAft>
                      </a:pPr>
                      <a:r>
                        <a:rPr lang="en-US" sz="1400" dirty="0">
                          <a:solidFill>
                            <a:schemeClr val="tx1"/>
                          </a:solidFill>
                          <a:effectLst/>
                        </a:rPr>
                        <a:t> </a:t>
                      </a:r>
                    </a:p>
                    <a:p>
                      <a:pPr marL="382270" marR="0">
                        <a:spcBef>
                          <a:spcPts val="0"/>
                        </a:spcBef>
                        <a:spcAft>
                          <a:spcPts val="0"/>
                        </a:spcAft>
                      </a:pPr>
                      <a:r>
                        <a:rPr lang="en-US" sz="1400" dirty="0">
                          <a:solidFill>
                            <a:schemeClr val="tx1"/>
                          </a:solidFill>
                          <a:effectLst/>
                        </a:rPr>
                        <a:t>108,455</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50"/>
                        </a:spcBef>
                        <a:spcAft>
                          <a:spcPts val="0"/>
                        </a:spcAft>
                      </a:pPr>
                      <a:r>
                        <a:rPr lang="en-US" sz="1400">
                          <a:solidFill>
                            <a:schemeClr val="tx1"/>
                          </a:solidFill>
                          <a:effectLst/>
                        </a:rPr>
                        <a:t> </a:t>
                      </a:r>
                    </a:p>
                    <a:p>
                      <a:pPr marL="347980" marR="0">
                        <a:spcBef>
                          <a:spcPts val="0"/>
                        </a:spcBef>
                        <a:spcAft>
                          <a:spcPts val="0"/>
                        </a:spcAft>
                      </a:pPr>
                      <a:r>
                        <a:rPr lang="en-US" sz="1400" spc="-5">
                          <a:solidFill>
                            <a:schemeClr val="tx1"/>
                          </a:solidFill>
                          <a:effectLst/>
                        </a:rPr>
                        <a:t>(33,385)</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153035" marR="234950" indent="30480">
                        <a:lnSpc>
                          <a:spcPct val="99000"/>
                        </a:lnSpc>
                        <a:spcBef>
                          <a:spcPts val="0"/>
                        </a:spcBef>
                        <a:spcAft>
                          <a:spcPts val="0"/>
                        </a:spcAft>
                      </a:pPr>
                      <a:r>
                        <a:rPr lang="en-US" sz="1400" spc="-5">
                          <a:effectLst/>
                        </a:rPr>
                        <a:t>Below</a:t>
                      </a:r>
                      <a:r>
                        <a:rPr lang="en-US" sz="1400" spc="105">
                          <a:effectLst/>
                        </a:rPr>
                        <a:t> </a:t>
                      </a:r>
                      <a:r>
                        <a:rPr lang="en-US" sz="1400" spc="-5">
                          <a:effectLst/>
                        </a:rPr>
                        <a:t>Budget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525375391"/>
                  </a:ext>
                </a:extLst>
              </a:tr>
              <a:tr h="251636">
                <a:tc>
                  <a:txBody>
                    <a:bodyPr/>
                    <a:lstStyle/>
                    <a:p>
                      <a:pPr marL="1730375" marR="0">
                        <a:lnSpc>
                          <a:spcPts val="1260"/>
                        </a:lnSpc>
                        <a:spcBef>
                          <a:spcPts val="285"/>
                        </a:spcBef>
                        <a:spcAft>
                          <a:spcPts val="0"/>
                        </a:spcAft>
                      </a:pPr>
                      <a:r>
                        <a:rPr lang="en-US" sz="1400" spc="-5">
                          <a:effectLst/>
                        </a:rPr>
                        <a:t>TOTAL</a:t>
                      </a:r>
                      <a:r>
                        <a:rPr lang="en-US" sz="1400">
                          <a:effectLst/>
                        </a:rPr>
                        <a:t> </a:t>
                      </a:r>
                      <a:r>
                        <a:rPr lang="en-US" sz="1400" spc="-10">
                          <a:effectLst/>
                        </a:rPr>
                        <a:t>INCOME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00685" marR="0">
                        <a:lnSpc>
                          <a:spcPts val="1260"/>
                        </a:lnSpc>
                        <a:spcBef>
                          <a:spcPts val="285"/>
                        </a:spcBef>
                        <a:spcAft>
                          <a:spcPts val="0"/>
                        </a:spcAft>
                      </a:pPr>
                      <a:r>
                        <a:rPr lang="en-US" sz="1400">
                          <a:solidFill>
                            <a:schemeClr val="tx1"/>
                          </a:solidFill>
                          <a:effectLst/>
                        </a:rPr>
                        <a:t>125,599</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82270" marR="0">
                        <a:lnSpc>
                          <a:spcPts val="1260"/>
                        </a:lnSpc>
                        <a:spcBef>
                          <a:spcPts val="285"/>
                        </a:spcBef>
                        <a:spcAft>
                          <a:spcPts val="0"/>
                        </a:spcAft>
                      </a:pPr>
                      <a:r>
                        <a:rPr lang="en-US" sz="1400" dirty="0">
                          <a:solidFill>
                            <a:schemeClr val="tx1"/>
                          </a:solidFill>
                          <a:effectLst/>
                        </a:rPr>
                        <a:t>221,583</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47980" marR="0">
                        <a:lnSpc>
                          <a:spcPts val="1260"/>
                        </a:lnSpc>
                        <a:spcBef>
                          <a:spcPts val="285"/>
                        </a:spcBef>
                        <a:spcAft>
                          <a:spcPts val="0"/>
                        </a:spcAft>
                      </a:pPr>
                      <a:r>
                        <a:rPr lang="en-US" sz="1400" spc="-5" dirty="0">
                          <a:solidFill>
                            <a:schemeClr val="tx1"/>
                          </a:solidFill>
                          <a:effectLst/>
                        </a:rPr>
                        <a:t>(95,984)</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191135" marR="0">
                        <a:spcBef>
                          <a:spcPts val="130"/>
                        </a:spcBef>
                        <a:spcAft>
                          <a:spcPts val="0"/>
                        </a:spcAft>
                      </a:pPr>
                      <a:r>
                        <a:rPr lang="en-US" sz="1400" spc="-5">
                          <a:effectLst/>
                        </a:rPr>
                        <a:t>(57%)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3763024299"/>
                  </a:ext>
                </a:extLst>
              </a:tr>
              <a:tr h="251636">
                <a:tc>
                  <a:txBody>
                    <a:bodyPr/>
                    <a:lstStyle/>
                    <a:p>
                      <a:pPr marL="0" marR="0">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solidFill>
                            <a:schemeClr val="tx1"/>
                          </a:solidFill>
                          <a:effectLst/>
                        </a:rPr>
                        <a:t> </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solidFill>
                            <a:schemeClr val="tx1"/>
                          </a:solidFill>
                          <a:effectLst/>
                        </a:rPr>
                        <a:t> </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dirty="0">
                          <a:solidFill>
                            <a:schemeClr val="tx1"/>
                          </a:solidFill>
                          <a:effectLst/>
                        </a:rPr>
                        <a:t> </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4215543948"/>
                  </a:ext>
                </a:extLst>
              </a:tr>
              <a:tr h="251636">
                <a:tc>
                  <a:txBody>
                    <a:bodyPr/>
                    <a:lstStyle/>
                    <a:p>
                      <a:pPr marL="0" marR="19685" algn="ctr">
                        <a:spcBef>
                          <a:spcPts val="140"/>
                        </a:spcBef>
                        <a:spcAft>
                          <a:spcPts val="0"/>
                        </a:spcAft>
                      </a:pPr>
                      <a:r>
                        <a:rPr lang="en-US" sz="1400" spc="-5" dirty="0">
                          <a:effectLst/>
                        </a:rPr>
                        <a:t>EXPENSES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88265" marR="0">
                        <a:spcBef>
                          <a:spcPts val="140"/>
                        </a:spcBef>
                        <a:spcAft>
                          <a:spcPts val="0"/>
                        </a:spcAft>
                      </a:pPr>
                      <a:r>
                        <a:rPr lang="en-US" sz="1400">
                          <a:solidFill>
                            <a:schemeClr val="tx1"/>
                          </a:solidFill>
                          <a:effectLst/>
                        </a:rPr>
                        <a:t>YTD</a:t>
                      </a:r>
                      <a:r>
                        <a:rPr lang="en-US" sz="1400" spc="-5">
                          <a:solidFill>
                            <a:schemeClr val="tx1"/>
                          </a:solidFill>
                          <a:effectLst/>
                        </a:rPr>
                        <a:t> Actual</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71120" marR="0">
                        <a:spcBef>
                          <a:spcPts val="140"/>
                        </a:spcBef>
                        <a:spcAft>
                          <a:spcPts val="0"/>
                        </a:spcAft>
                      </a:pPr>
                      <a:r>
                        <a:rPr lang="en-US" sz="1400">
                          <a:solidFill>
                            <a:schemeClr val="tx1"/>
                          </a:solidFill>
                          <a:effectLst/>
                        </a:rPr>
                        <a:t>YTD</a:t>
                      </a:r>
                      <a:r>
                        <a:rPr lang="en-US" sz="1400" spc="-5">
                          <a:solidFill>
                            <a:schemeClr val="tx1"/>
                          </a:solidFill>
                          <a:effectLst/>
                        </a:rPr>
                        <a:t> Budget</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79375" marR="0">
                        <a:spcBef>
                          <a:spcPts val="140"/>
                        </a:spcBef>
                        <a:spcAft>
                          <a:spcPts val="0"/>
                        </a:spcAft>
                      </a:pPr>
                      <a:r>
                        <a:rPr lang="en-US" sz="1400" spc="-5" dirty="0">
                          <a:solidFill>
                            <a:schemeClr val="tx1"/>
                          </a:solidFill>
                          <a:effectLst/>
                        </a:rPr>
                        <a:t>Over/Under</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3354140961"/>
                  </a:ext>
                </a:extLst>
              </a:tr>
              <a:tr h="251636">
                <a:tc>
                  <a:txBody>
                    <a:bodyPr/>
                    <a:lstStyle/>
                    <a:p>
                      <a:pPr marL="208280" marR="0">
                        <a:spcBef>
                          <a:spcPts val="45"/>
                        </a:spcBef>
                        <a:spcAft>
                          <a:spcPts val="0"/>
                        </a:spcAft>
                      </a:pPr>
                      <a:r>
                        <a:rPr lang="en-US" sz="1400" spc="-5">
                          <a:effectLst/>
                        </a:rPr>
                        <a:t>Personnel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00685" marR="0">
                        <a:spcBef>
                          <a:spcPts val="45"/>
                        </a:spcBef>
                        <a:spcAft>
                          <a:spcPts val="0"/>
                        </a:spcAft>
                      </a:pPr>
                      <a:r>
                        <a:rPr lang="en-US" sz="1400">
                          <a:solidFill>
                            <a:schemeClr val="tx1"/>
                          </a:solidFill>
                          <a:effectLst/>
                        </a:rPr>
                        <a:t>187,483</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81000" marR="0">
                        <a:spcBef>
                          <a:spcPts val="45"/>
                        </a:spcBef>
                        <a:spcAft>
                          <a:spcPts val="0"/>
                        </a:spcAft>
                      </a:pPr>
                      <a:r>
                        <a:rPr lang="en-US" sz="1400">
                          <a:solidFill>
                            <a:schemeClr val="tx1"/>
                          </a:solidFill>
                          <a:effectLst/>
                        </a:rPr>
                        <a:t>237,601</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47980" marR="0">
                        <a:spcBef>
                          <a:spcPts val="45"/>
                        </a:spcBef>
                        <a:spcAft>
                          <a:spcPts val="0"/>
                        </a:spcAft>
                      </a:pPr>
                      <a:r>
                        <a:rPr lang="en-US" sz="1400" spc="-5" dirty="0">
                          <a:solidFill>
                            <a:schemeClr val="tx1"/>
                          </a:solidFill>
                          <a:effectLst/>
                        </a:rPr>
                        <a:t>(50,118)</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3440261776"/>
                  </a:ext>
                </a:extLst>
              </a:tr>
              <a:tr h="251636">
                <a:tc>
                  <a:txBody>
                    <a:bodyPr/>
                    <a:lstStyle/>
                    <a:p>
                      <a:pPr marL="208280" marR="0">
                        <a:lnSpc>
                          <a:spcPts val="1230"/>
                        </a:lnSpc>
                        <a:spcBef>
                          <a:spcPts val="0"/>
                        </a:spcBef>
                        <a:spcAft>
                          <a:spcPts val="0"/>
                        </a:spcAft>
                      </a:pPr>
                      <a:r>
                        <a:rPr lang="en-US" sz="1400" spc="-5" dirty="0">
                          <a:effectLst/>
                        </a:rPr>
                        <a:t>Consultants/Contractors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71170" marR="0">
                        <a:lnSpc>
                          <a:spcPts val="1230"/>
                        </a:lnSpc>
                        <a:spcBef>
                          <a:spcPts val="0"/>
                        </a:spcBef>
                        <a:spcAft>
                          <a:spcPts val="0"/>
                        </a:spcAft>
                      </a:pPr>
                      <a:r>
                        <a:rPr lang="en-US" sz="1400">
                          <a:solidFill>
                            <a:schemeClr val="tx1"/>
                          </a:solidFill>
                          <a:effectLst/>
                        </a:rPr>
                        <a:t>96,027</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81000" marR="0">
                        <a:lnSpc>
                          <a:spcPts val="1230"/>
                        </a:lnSpc>
                        <a:spcBef>
                          <a:spcPts val="0"/>
                        </a:spcBef>
                        <a:spcAft>
                          <a:spcPts val="0"/>
                        </a:spcAft>
                      </a:pPr>
                      <a:r>
                        <a:rPr lang="en-US" sz="1400">
                          <a:solidFill>
                            <a:schemeClr val="tx1"/>
                          </a:solidFill>
                          <a:effectLst/>
                        </a:rPr>
                        <a:t>126,597</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47980" marR="0">
                        <a:lnSpc>
                          <a:spcPts val="1230"/>
                        </a:lnSpc>
                        <a:spcBef>
                          <a:spcPts val="0"/>
                        </a:spcBef>
                        <a:spcAft>
                          <a:spcPts val="0"/>
                        </a:spcAft>
                      </a:pPr>
                      <a:r>
                        <a:rPr lang="en-US" sz="1400" spc="-5" dirty="0">
                          <a:solidFill>
                            <a:schemeClr val="tx1"/>
                          </a:solidFill>
                          <a:effectLst/>
                        </a:rPr>
                        <a:t>(30,569)</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1116958614"/>
                  </a:ext>
                </a:extLst>
              </a:tr>
              <a:tr h="251636">
                <a:tc>
                  <a:txBody>
                    <a:bodyPr/>
                    <a:lstStyle/>
                    <a:p>
                      <a:pPr marL="208280" marR="0">
                        <a:lnSpc>
                          <a:spcPts val="1235"/>
                        </a:lnSpc>
                        <a:spcBef>
                          <a:spcPts val="0"/>
                        </a:spcBef>
                        <a:spcAft>
                          <a:spcPts val="0"/>
                        </a:spcAft>
                      </a:pPr>
                      <a:r>
                        <a:rPr lang="en-US" sz="1400" spc="-5">
                          <a:effectLst/>
                        </a:rPr>
                        <a:t>Equipment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541020" marR="0">
                        <a:lnSpc>
                          <a:spcPts val="1235"/>
                        </a:lnSpc>
                        <a:spcBef>
                          <a:spcPts val="0"/>
                        </a:spcBef>
                        <a:spcAft>
                          <a:spcPts val="0"/>
                        </a:spcAft>
                      </a:pPr>
                      <a:r>
                        <a:rPr lang="en-US" sz="1400" dirty="0">
                          <a:solidFill>
                            <a:schemeClr val="tx1"/>
                          </a:solidFill>
                          <a:effectLst/>
                        </a:rPr>
                        <a:t>2,163</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52120" marR="0">
                        <a:lnSpc>
                          <a:spcPts val="1235"/>
                        </a:lnSpc>
                        <a:spcBef>
                          <a:spcPts val="0"/>
                        </a:spcBef>
                        <a:spcAft>
                          <a:spcPts val="0"/>
                        </a:spcAft>
                      </a:pPr>
                      <a:r>
                        <a:rPr lang="en-US" sz="1400">
                          <a:solidFill>
                            <a:schemeClr val="tx1"/>
                          </a:solidFill>
                          <a:effectLst/>
                        </a:rPr>
                        <a:t>18,610</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47980" marR="0">
                        <a:lnSpc>
                          <a:spcPts val="1235"/>
                        </a:lnSpc>
                        <a:spcBef>
                          <a:spcPts val="0"/>
                        </a:spcBef>
                        <a:spcAft>
                          <a:spcPts val="0"/>
                        </a:spcAft>
                      </a:pPr>
                      <a:r>
                        <a:rPr lang="en-US" sz="1400" spc="-5" dirty="0">
                          <a:solidFill>
                            <a:schemeClr val="tx1"/>
                          </a:solidFill>
                          <a:effectLst/>
                        </a:rPr>
                        <a:t>(16,997)</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1403815090"/>
                  </a:ext>
                </a:extLst>
              </a:tr>
              <a:tr h="251636">
                <a:tc>
                  <a:txBody>
                    <a:bodyPr/>
                    <a:lstStyle/>
                    <a:p>
                      <a:pPr marL="208280" marR="0">
                        <a:lnSpc>
                          <a:spcPts val="1230"/>
                        </a:lnSpc>
                        <a:spcBef>
                          <a:spcPts val="0"/>
                        </a:spcBef>
                        <a:spcAft>
                          <a:spcPts val="0"/>
                        </a:spcAft>
                      </a:pPr>
                      <a:r>
                        <a:rPr lang="en-US" sz="1400" spc="-5">
                          <a:effectLst/>
                        </a:rPr>
                        <a:t>Material </a:t>
                      </a:r>
                      <a:r>
                        <a:rPr lang="en-US" sz="1400">
                          <a:effectLst/>
                        </a:rPr>
                        <a:t>and </a:t>
                      </a:r>
                      <a:r>
                        <a:rPr lang="en-US" sz="1400" spc="-5">
                          <a:effectLst/>
                        </a:rPr>
                        <a:t>Supplies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541020" marR="0">
                        <a:lnSpc>
                          <a:spcPts val="1230"/>
                        </a:lnSpc>
                        <a:spcBef>
                          <a:spcPts val="0"/>
                        </a:spcBef>
                        <a:spcAft>
                          <a:spcPts val="0"/>
                        </a:spcAft>
                      </a:pPr>
                      <a:r>
                        <a:rPr lang="en-US" sz="1400" dirty="0">
                          <a:solidFill>
                            <a:schemeClr val="tx1"/>
                          </a:solidFill>
                          <a:effectLst/>
                        </a:rPr>
                        <a:t>8,049</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52120" marR="0">
                        <a:lnSpc>
                          <a:spcPts val="1230"/>
                        </a:lnSpc>
                        <a:spcBef>
                          <a:spcPts val="0"/>
                        </a:spcBef>
                        <a:spcAft>
                          <a:spcPts val="0"/>
                        </a:spcAft>
                      </a:pPr>
                      <a:r>
                        <a:rPr lang="en-US" sz="1400">
                          <a:solidFill>
                            <a:schemeClr val="tx1"/>
                          </a:solidFill>
                          <a:effectLst/>
                        </a:rPr>
                        <a:t>42,712</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47980" marR="0">
                        <a:lnSpc>
                          <a:spcPts val="1230"/>
                        </a:lnSpc>
                        <a:spcBef>
                          <a:spcPts val="0"/>
                        </a:spcBef>
                        <a:spcAft>
                          <a:spcPts val="0"/>
                        </a:spcAft>
                      </a:pPr>
                      <a:r>
                        <a:rPr lang="en-US" sz="1400" spc="-5" dirty="0">
                          <a:solidFill>
                            <a:schemeClr val="tx1"/>
                          </a:solidFill>
                          <a:effectLst/>
                        </a:rPr>
                        <a:t>(34,663)</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1099935048"/>
                  </a:ext>
                </a:extLst>
              </a:tr>
              <a:tr h="568653">
                <a:tc>
                  <a:txBody>
                    <a:bodyPr/>
                    <a:lstStyle/>
                    <a:p>
                      <a:pPr marL="0" marR="0">
                        <a:spcBef>
                          <a:spcPts val="55"/>
                        </a:spcBef>
                        <a:spcAft>
                          <a:spcPts val="0"/>
                        </a:spcAft>
                      </a:pPr>
                      <a:r>
                        <a:rPr lang="en-US" sz="1400">
                          <a:effectLst/>
                        </a:rPr>
                        <a:t> </a:t>
                      </a:r>
                    </a:p>
                    <a:p>
                      <a:pPr marL="208280" marR="0">
                        <a:spcBef>
                          <a:spcPts val="0"/>
                        </a:spcBef>
                        <a:spcAft>
                          <a:spcPts val="0"/>
                        </a:spcAft>
                      </a:pPr>
                      <a:r>
                        <a:rPr lang="en-US" sz="1400" spc="-5">
                          <a:effectLst/>
                        </a:rPr>
                        <a:t>Program</a:t>
                      </a:r>
                      <a:r>
                        <a:rPr lang="en-US" sz="1400" spc="-20">
                          <a:effectLst/>
                        </a:rPr>
                        <a:t> </a:t>
                      </a:r>
                      <a:r>
                        <a:rPr lang="en-US" sz="1400">
                          <a:effectLst/>
                        </a:rPr>
                        <a:t>Support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55"/>
                        </a:spcBef>
                        <a:spcAft>
                          <a:spcPts val="0"/>
                        </a:spcAft>
                      </a:pPr>
                      <a:r>
                        <a:rPr lang="en-US" sz="1400">
                          <a:solidFill>
                            <a:schemeClr val="tx1"/>
                          </a:solidFill>
                          <a:effectLst/>
                        </a:rPr>
                        <a:t> </a:t>
                      </a:r>
                    </a:p>
                    <a:p>
                      <a:pPr marL="471170" marR="0">
                        <a:spcBef>
                          <a:spcPts val="0"/>
                        </a:spcBef>
                        <a:spcAft>
                          <a:spcPts val="0"/>
                        </a:spcAft>
                      </a:pPr>
                      <a:r>
                        <a:rPr lang="en-US" sz="1400">
                          <a:solidFill>
                            <a:schemeClr val="tx1"/>
                          </a:solidFill>
                          <a:effectLst/>
                        </a:rPr>
                        <a:t>43,098</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55"/>
                        </a:spcBef>
                        <a:spcAft>
                          <a:spcPts val="0"/>
                        </a:spcAft>
                      </a:pPr>
                      <a:r>
                        <a:rPr lang="en-US" sz="1400">
                          <a:solidFill>
                            <a:schemeClr val="tx1"/>
                          </a:solidFill>
                          <a:effectLst/>
                        </a:rPr>
                        <a:t> </a:t>
                      </a:r>
                    </a:p>
                    <a:p>
                      <a:pPr marL="382270" marR="0">
                        <a:spcBef>
                          <a:spcPts val="0"/>
                        </a:spcBef>
                        <a:spcAft>
                          <a:spcPts val="0"/>
                        </a:spcAft>
                      </a:pPr>
                      <a:r>
                        <a:rPr lang="en-US" sz="1400">
                          <a:solidFill>
                            <a:schemeClr val="tx1"/>
                          </a:solidFill>
                          <a:effectLst/>
                        </a:rPr>
                        <a:t>109,161</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0">
                        <a:spcBef>
                          <a:spcPts val="55"/>
                        </a:spcBef>
                        <a:spcAft>
                          <a:spcPts val="0"/>
                        </a:spcAft>
                      </a:pPr>
                      <a:r>
                        <a:rPr lang="en-US" sz="1400" dirty="0">
                          <a:solidFill>
                            <a:schemeClr val="tx1"/>
                          </a:solidFill>
                          <a:effectLst/>
                        </a:rPr>
                        <a:t> </a:t>
                      </a:r>
                    </a:p>
                    <a:p>
                      <a:pPr marL="346075" marR="0">
                        <a:spcBef>
                          <a:spcPts val="0"/>
                        </a:spcBef>
                        <a:spcAft>
                          <a:spcPts val="0"/>
                        </a:spcAft>
                      </a:pPr>
                      <a:r>
                        <a:rPr lang="en-US" sz="1400" spc="-5" dirty="0">
                          <a:solidFill>
                            <a:schemeClr val="tx1"/>
                          </a:solidFill>
                          <a:effectLst/>
                        </a:rPr>
                        <a:t>(66,063)</a:t>
                      </a:r>
                      <a:endParaRPr lang="en-US"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153035" marR="234950" indent="30480">
                        <a:lnSpc>
                          <a:spcPct val="99000"/>
                        </a:lnSpc>
                        <a:spcBef>
                          <a:spcPts val="0"/>
                        </a:spcBef>
                        <a:spcAft>
                          <a:spcPts val="0"/>
                        </a:spcAft>
                      </a:pPr>
                      <a:r>
                        <a:rPr lang="en-US" sz="1400" spc="-5" dirty="0">
                          <a:effectLst/>
                        </a:rPr>
                        <a:t>Below</a:t>
                      </a:r>
                      <a:r>
                        <a:rPr lang="en-US" sz="1400" spc="105" dirty="0">
                          <a:effectLst/>
                        </a:rPr>
                        <a:t> </a:t>
                      </a:r>
                      <a:r>
                        <a:rPr lang="en-US" sz="1400" spc="-5" dirty="0">
                          <a:effectLst/>
                        </a:rPr>
                        <a:t>Budget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2585341736"/>
                  </a:ext>
                </a:extLst>
              </a:tr>
              <a:tr h="199738">
                <a:tc>
                  <a:txBody>
                    <a:bodyPr/>
                    <a:lstStyle/>
                    <a:p>
                      <a:pPr marL="1593850" marR="0">
                        <a:lnSpc>
                          <a:spcPts val="1260"/>
                        </a:lnSpc>
                        <a:spcBef>
                          <a:spcPts val="285"/>
                        </a:spcBef>
                        <a:spcAft>
                          <a:spcPts val="0"/>
                        </a:spcAft>
                      </a:pPr>
                      <a:r>
                        <a:rPr lang="en-US" sz="1400" spc="-5" dirty="0">
                          <a:effectLst/>
                        </a:rPr>
                        <a:t>TOTAL</a:t>
                      </a:r>
                      <a:r>
                        <a:rPr lang="en-US" sz="1400" dirty="0">
                          <a:effectLst/>
                        </a:rPr>
                        <a:t> </a:t>
                      </a:r>
                      <a:r>
                        <a:rPr lang="en-US" sz="1400" spc="-5" dirty="0">
                          <a:effectLst/>
                        </a:rPr>
                        <a:t>EXPENSES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400685" marR="0">
                        <a:lnSpc>
                          <a:spcPts val="1260"/>
                        </a:lnSpc>
                        <a:spcBef>
                          <a:spcPts val="285"/>
                        </a:spcBef>
                        <a:spcAft>
                          <a:spcPts val="0"/>
                        </a:spcAft>
                      </a:pPr>
                      <a:r>
                        <a:rPr lang="en-US" sz="1400">
                          <a:effectLst/>
                        </a:rPr>
                        <a:t>336,821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382270" marR="0">
                        <a:lnSpc>
                          <a:spcPts val="1260"/>
                        </a:lnSpc>
                        <a:spcBef>
                          <a:spcPts val="285"/>
                        </a:spcBef>
                        <a:spcAft>
                          <a:spcPts val="0"/>
                        </a:spcAft>
                      </a:pPr>
                      <a:r>
                        <a:rPr lang="en-US" sz="1400" dirty="0">
                          <a:effectLst/>
                        </a:rPr>
                        <a:t>534,681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277495" marR="0">
                        <a:lnSpc>
                          <a:spcPts val="1260"/>
                        </a:lnSpc>
                        <a:spcBef>
                          <a:spcPts val="285"/>
                        </a:spcBef>
                        <a:spcAft>
                          <a:spcPts val="0"/>
                        </a:spcAft>
                      </a:pPr>
                      <a:r>
                        <a:rPr lang="en-US" sz="1400" spc="-5">
                          <a:effectLst/>
                        </a:rPr>
                        <a:t>(197,608)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191135" marR="0">
                        <a:lnSpc>
                          <a:spcPts val="1255"/>
                        </a:lnSpc>
                        <a:spcBef>
                          <a:spcPts val="0"/>
                        </a:spcBef>
                        <a:spcAft>
                          <a:spcPts val="0"/>
                        </a:spcAft>
                      </a:pPr>
                      <a:r>
                        <a:rPr lang="en-US" sz="1400" spc="-5" dirty="0">
                          <a:effectLst/>
                        </a:rPr>
                        <a:t>(63%)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2820032980"/>
                  </a:ext>
                </a:extLst>
              </a:tr>
            </a:tbl>
          </a:graphicData>
        </a:graphic>
      </p:graphicFrame>
    </p:spTree>
    <p:extLst>
      <p:ext uri="{BB962C8B-B14F-4D97-AF65-F5344CB8AC3E}">
        <p14:creationId xmlns:p14="http://schemas.microsoft.com/office/powerpoint/2010/main" val="3177094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9586F-2258-4436-BB99-8C1F87EEEC07}"/>
              </a:ext>
            </a:extLst>
          </p:cNvPr>
          <p:cNvSpPr>
            <a:spLocks noGrp="1"/>
          </p:cNvSpPr>
          <p:nvPr>
            <p:ph type="title"/>
          </p:nvPr>
        </p:nvSpPr>
        <p:spPr>
          <a:xfrm>
            <a:off x="1159498" y="94269"/>
            <a:ext cx="9982984" cy="1055802"/>
          </a:xfrm>
        </p:spPr>
        <p:txBody>
          <a:bodyPr>
            <a:normAutofit/>
          </a:bodyPr>
          <a:lstStyle/>
          <a:p>
            <a:pPr algn="ctr">
              <a:lnSpc>
                <a:spcPct val="50000"/>
              </a:lnSpc>
            </a:pPr>
            <a:r>
              <a:rPr lang="en-US" b="1" u="sng" dirty="0"/>
              <a:t>Fund Balances</a:t>
            </a:r>
            <a:br>
              <a:rPr lang="en-US" dirty="0"/>
            </a:br>
            <a:br>
              <a:rPr lang="en-US" dirty="0"/>
            </a:br>
            <a:r>
              <a:rPr lang="en-US" sz="1300" dirty="0"/>
              <a:t>The Fund Balances sheet reflects the September 30, 2018 balances of each of our Restricted Funds. The numbers in (parenthesis) are the protected principle of each fund</a:t>
            </a:r>
            <a:r>
              <a:rPr lang="en-US" dirty="0"/>
              <a:t>.</a:t>
            </a:r>
          </a:p>
        </p:txBody>
      </p:sp>
      <p:sp>
        <p:nvSpPr>
          <p:cNvPr id="3" name="Content Placeholder 2">
            <a:extLst>
              <a:ext uri="{FF2B5EF4-FFF2-40B4-BE49-F238E27FC236}">
                <a16:creationId xmlns:a16="http://schemas.microsoft.com/office/drawing/2014/main" id="{772B8CB1-E429-47BA-9746-90D99A99FD4F}"/>
              </a:ext>
            </a:extLst>
          </p:cNvPr>
          <p:cNvSpPr>
            <a:spLocks noGrp="1"/>
          </p:cNvSpPr>
          <p:nvPr>
            <p:ph idx="1"/>
          </p:nvPr>
        </p:nvSpPr>
        <p:spPr>
          <a:xfrm>
            <a:off x="1159498" y="1150071"/>
            <a:ext cx="9982984" cy="5410985"/>
          </a:xfrm>
        </p:spPr>
        <p:txBody>
          <a:bodyPr anchor="t"/>
          <a:lstStyle/>
          <a:p>
            <a:endParaRPr lang="en-US" dirty="0"/>
          </a:p>
          <a:p>
            <a:r>
              <a:rPr lang="en-US" sz="1600" dirty="0"/>
              <a:t>As of September 30, 2018 there was Investment Dividend &amp; Interest of </a:t>
            </a:r>
            <a:r>
              <a:rPr lang="en-US" sz="1600" b="1" dirty="0"/>
              <a:t>$32,503</a:t>
            </a:r>
            <a:r>
              <a:rPr lang="en-US" sz="1600" dirty="0"/>
              <a:t>, with Investment Gain of </a:t>
            </a:r>
            <a:r>
              <a:rPr lang="en-US" sz="1600" b="1" dirty="0"/>
              <a:t>$259,433</a:t>
            </a:r>
            <a:r>
              <a:rPr lang="en-US" sz="1600" dirty="0"/>
              <a:t>. </a:t>
            </a:r>
            <a:r>
              <a:rPr lang="en-US" sz="1600" b="1" dirty="0"/>
              <a:t>This gives a combined Investment Gain of $293,873 which is a 6% increase over last FY. </a:t>
            </a:r>
            <a:r>
              <a:rPr lang="en-US" sz="1600" dirty="0"/>
              <a:t>The Investment Committee met in September 2018 and reviewed that Funds are allocated in our portfolio per our Investment Policy, Proposed revisions to our Investment Policy which will be reviewed at the January 2019 Board Meeting along with an Investment Committee update and report. We project that during the remainder of the Fiscal Year an additional $5 million will be invested from the potential closing of over 6 Land Acquisition Projects before June 2019.</a:t>
            </a:r>
          </a:p>
        </p:txBody>
      </p:sp>
      <p:sp>
        <p:nvSpPr>
          <p:cNvPr id="4" name="TextBox 3">
            <a:extLst>
              <a:ext uri="{FF2B5EF4-FFF2-40B4-BE49-F238E27FC236}">
                <a16:creationId xmlns:a16="http://schemas.microsoft.com/office/drawing/2014/main" id="{99DBD0FD-5AAE-4D4C-97C9-76B2D302E347}"/>
              </a:ext>
            </a:extLst>
          </p:cNvPr>
          <p:cNvSpPr txBox="1"/>
          <p:nvPr/>
        </p:nvSpPr>
        <p:spPr>
          <a:xfrm>
            <a:off x="1159498" y="1150071"/>
            <a:ext cx="9728462" cy="369332"/>
          </a:xfrm>
          <a:prstGeom prst="rect">
            <a:avLst/>
          </a:prstGeom>
          <a:solidFill>
            <a:schemeClr val="tx1">
              <a:lumMod val="75000"/>
            </a:schemeClr>
          </a:solidFill>
        </p:spPr>
        <p:txBody>
          <a:bodyPr wrap="square" rtlCol="0">
            <a:spAutoFit/>
          </a:bodyPr>
          <a:lstStyle/>
          <a:p>
            <a:r>
              <a:rPr lang="en-US" dirty="0">
                <a:solidFill>
                  <a:schemeClr val="bg1"/>
                </a:solidFill>
              </a:rPr>
              <a:t>Investments</a:t>
            </a:r>
          </a:p>
        </p:txBody>
      </p:sp>
      <p:graphicFrame>
        <p:nvGraphicFramePr>
          <p:cNvPr id="5" name="Table 4">
            <a:extLst>
              <a:ext uri="{FF2B5EF4-FFF2-40B4-BE49-F238E27FC236}">
                <a16:creationId xmlns:a16="http://schemas.microsoft.com/office/drawing/2014/main" id="{AC65E5FD-FD8D-4792-BDC0-CA4A03B1A709}"/>
              </a:ext>
            </a:extLst>
          </p:cNvPr>
          <p:cNvGraphicFramePr>
            <a:graphicFrameLocks noGrp="1"/>
          </p:cNvGraphicFramePr>
          <p:nvPr>
            <p:extLst>
              <p:ext uri="{D42A27DB-BD31-4B8C-83A1-F6EECF244321}">
                <p14:modId xmlns:p14="http://schemas.microsoft.com/office/powerpoint/2010/main" val="1779620999"/>
              </p:ext>
            </p:extLst>
          </p:nvPr>
        </p:nvGraphicFramePr>
        <p:xfrm>
          <a:off x="157163" y="3886201"/>
          <a:ext cx="11872912" cy="2852861"/>
        </p:xfrm>
        <a:graphic>
          <a:graphicData uri="http://schemas.openxmlformats.org/drawingml/2006/table">
            <a:tbl>
              <a:tblPr firstRow="1" firstCol="1" lastRow="1" lastCol="1" bandRow="1" bandCol="1">
                <a:tableStyleId>{5C22544A-7EE6-4342-B048-85BDC9FD1C3A}</a:tableStyleId>
              </a:tblPr>
              <a:tblGrid>
                <a:gridCol w="5853210">
                  <a:extLst>
                    <a:ext uri="{9D8B030D-6E8A-4147-A177-3AD203B41FA5}">
                      <a16:colId xmlns:a16="http://schemas.microsoft.com/office/drawing/2014/main" val="2193706652"/>
                    </a:ext>
                  </a:extLst>
                </a:gridCol>
                <a:gridCol w="3253084">
                  <a:extLst>
                    <a:ext uri="{9D8B030D-6E8A-4147-A177-3AD203B41FA5}">
                      <a16:colId xmlns:a16="http://schemas.microsoft.com/office/drawing/2014/main" val="409377696"/>
                    </a:ext>
                  </a:extLst>
                </a:gridCol>
                <a:gridCol w="2766618">
                  <a:extLst>
                    <a:ext uri="{9D8B030D-6E8A-4147-A177-3AD203B41FA5}">
                      <a16:colId xmlns:a16="http://schemas.microsoft.com/office/drawing/2014/main" val="2607063610"/>
                    </a:ext>
                  </a:extLst>
                </a:gridCol>
              </a:tblGrid>
              <a:tr h="325212">
                <a:tc>
                  <a:txBody>
                    <a:bodyPr/>
                    <a:lstStyle/>
                    <a:p>
                      <a:pPr marL="819150" marR="0">
                        <a:spcBef>
                          <a:spcPts val="120"/>
                        </a:spcBef>
                        <a:spcAft>
                          <a:spcPts val="0"/>
                        </a:spcAft>
                      </a:pPr>
                      <a:r>
                        <a:rPr lang="en-US" sz="1600" spc="-5" dirty="0">
                          <a:solidFill>
                            <a:schemeClr val="tx1"/>
                          </a:solidFill>
                          <a:effectLst/>
                        </a:rPr>
                        <a:t>INVESTMENTS</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140970" marR="0">
                        <a:spcBef>
                          <a:spcPts val="460"/>
                        </a:spcBef>
                        <a:spcAft>
                          <a:spcPts val="0"/>
                        </a:spcAft>
                        <a:tabLst>
                          <a:tab pos="456565" algn="l"/>
                          <a:tab pos="1744980" algn="l"/>
                        </a:tabLst>
                      </a:pPr>
                      <a:r>
                        <a:rPr lang="en-US" sz="1600" u="sng">
                          <a:effectLst/>
                          <a:uFill>
                            <a:solidFill>
                              <a:srgbClr val="000000"/>
                            </a:solidFill>
                          </a:uFill>
                        </a:rPr>
                        <a:t> 	YTD</a:t>
                      </a:r>
                      <a:r>
                        <a:rPr lang="en-US" sz="1600" u="sng" spc="-10">
                          <a:effectLst/>
                          <a:uFill>
                            <a:solidFill>
                              <a:srgbClr val="000000"/>
                            </a:solidFill>
                          </a:uFill>
                        </a:rPr>
                        <a:t> </a:t>
                      </a:r>
                      <a:r>
                        <a:rPr lang="en-US" sz="1600" u="sng" spc="-5">
                          <a:effectLst/>
                          <a:uFill>
                            <a:solidFill>
                              <a:srgbClr val="000000"/>
                            </a:solidFill>
                          </a:uFill>
                        </a:rPr>
                        <a:t>Actual</a:t>
                      </a:r>
                      <a:r>
                        <a:rPr lang="en-US" sz="1600" u="sng">
                          <a:effectLst/>
                          <a:uFill>
                            <a:solidFill>
                              <a:srgbClr val="000000"/>
                            </a:solidFill>
                          </a:uFill>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156845" marR="0">
                        <a:spcBef>
                          <a:spcPts val="460"/>
                        </a:spcBef>
                        <a:spcAft>
                          <a:spcPts val="0"/>
                        </a:spcAft>
                        <a:tabLst>
                          <a:tab pos="1296035" algn="l"/>
                        </a:tabLst>
                      </a:pPr>
                      <a:r>
                        <a:rPr lang="en-US" sz="1600" u="sng" spc="-5">
                          <a:effectLst/>
                          <a:uFill>
                            <a:solidFill>
                              <a:srgbClr val="000000"/>
                            </a:solidFill>
                          </a:uFill>
                        </a:rPr>
                        <a:t>Prior</a:t>
                      </a:r>
                      <a:r>
                        <a:rPr lang="en-US" sz="1600" u="sng" spc="-10">
                          <a:effectLst/>
                          <a:uFill>
                            <a:solidFill>
                              <a:srgbClr val="000000"/>
                            </a:solidFill>
                          </a:uFill>
                        </a:rPr>
                        <a:t> </a:t>
                      </a:r>
                      <a:r>
                        <a:rPr lang="en-US" sz="1600" u="sng">
                          <a:effectLst/>
                          <a:uFill>
                            <a:solidFill>
                              <a:srgbClr val="000000"/>
                            </a:solidFill>
                          </a:uFill>
                        </a:rPr>
                        <a:t>FY</a:t>
                      </a:r>
                      <a:r>
                        <a:rPr lang="en-US" sz="1600" u="sng" spc="-10">
                          <a:effectLst/>
                          <a:uFill>
                            <a:solidFill>
                              <a:srgbClr val="000000"/>
                            </a:solidFill>
                          </a:uFill>
                        </a:rPr>
                        <a:t> </a:t>
                      </a:r>
                      <a:r>
                        <a:rPr lang="en-US" sz="1600" u="sng">
                          <a:effectLst/>
                          <a:uFill>
                            <a:solidFill>
                              <a:srgbClr val="000000"/>
                            </a:solidFill>
                          </a:uFill>
                        </a:rPr>
                        <a:t>YTD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266256716"/>
                  </a:ext>
                </a:extLst>
              </a:tr>
              <a:tr h="272365">
                <a:tc>
                  <a:txBody>
                    <a:bodyPr/>
                    <a:lstStyle/>
                    <a:p>
                      <a:pPr marL="146050" marR="0">
                        <a:spcBef>
                          <a:spcPts val="155"/>
                        </a:spcBef>
                        <a:spcAft>
                          <a:spcPts val="0"/>
                        </a:spcAft>
                      </a:pPr>
                      <a:r>
                        <a:rPr lang="en-US" sz="1600" spc="-5" dirty="0">
                          <a:solidFill>
                            <a:schemeClr val="tx1"/>
                          </a:solidFill>
                          <a:effectLst/>
                        </a:rPr>
                        <a:t>Lodge</a:t>
                      </a:r>
                      <a:r>
                        <a:rPr lang="en-US" sz="1600" dirty="0">
                          <a:solidFill>
                            <a:schemeClr val="tx1"/>
                          </a:solidFill>
                          <a:effectLst/>
                        </a:rPr>
                        <a:t> Road </a:t>
                      </a:r>
                      <a:r>
                        <a:rPr lang="en-US" sz="1600" spc="-5" dirty="0">
                          <a:solidFill>
                            <a:schemeClr val="tx1"/>
                          </a:solidFill>
                          <a:effectLst/>
                        </a:rPr>
                        <a:t>Property</a:t>
                      </a:r>
                      <a:r>
                        <a:rPr lang="en-US" sz="1600" spc="-15" dirty="0">
                          <a:solidFill>
                            <a:schemeClr val="tx1"/>
                          </a:solidFill>
                          <a:effectLst/>
                        </a:rPr>
                        <a:t> </a:t>
                      </a:r>
                      <a:r>
                        <a:rPr lang="en-US" sz="1600" dirty="0">
                          <a:solidFill>
                            <a:schemeClr val="tx1"/>
                          </a:solidFill>
                          <a:effectLst/>
                        </a:rPr>
                        <a:t>Sale</a:t>
                      </a:r>
                      <a:r>
                        <a:rPr lang="en-US" sz="1600" spc="-10" dirty="0">
                          <a:solidFill>
                            <a:schemeClr val="tx1"/>
                          </a:solidFill>
                          <a:effectLst/>
                        </a:rPr>
                        <a:t> </a:t>
                      </a:r>
                      <a:r>
                        <a:rPr lang="en-US" sz="1600" dirty="0">
                          <a:solidFill>
                            <a:schemeClr val="tx1"/>
                          </a:solidFill>
                          <a:effectLst/>
                        </a:rPr>
                        <a:t>Loan </a:t>
                      </a:r>
                      <a:r>
                        <a:rPr lang="en-US" sz="1600" spc="-5" dirty="0">
                          <a:solidFill>
                            <a:schemeClr val="tx1"/>
                          </a:solidFill>
                          <a:effectLst/>
                        </a:rPr>
                        <a:t>Interest</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155575" algn="r">
                        <a:spcBef>
                          <a:spcPts val="155"/>
                        </a:spcBef>
                        <a:spcAft>
                          <a:spcPts val="0"/>
                        </a:spcAft>
                      </a:pPr>
                      <a:r>
                        <a:rPr lang="en-US" sz="1600" b="1" dirty="0">
                          <a:solidFill>
                            <a:schemeClr val="tx1"/>
                          </a:solidFill>
                          <a:effectLst/>
                        </a:rPr>
                        <a:t>217</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146050" algn="r">
                        <a:spcBef>
                          <a:spcPts val="155"/>
                        </a:spcBef>
                        <a:spcAft>
                          <a:spcPts val="0"/>
                        </a:spcAft>
                      </a:pPr>
                      <a:r>
                        <a:rPr lang="en-US" sz="1600" dirty="0">
                          <a:effectLst/>
                        </a:rPr>
                        <a:t>490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2150591839"/>
                  </a:ext>
                </a:extLst>
              </a:tr>
              <a:tr h="268301">
                <a:tc>
                  <a:txBody>
                    <a:bodyPr/>
                    <a:lstStyle/>
                    <a:p>
                      <a:pPr marL="146050" marR="0">
                        <a:spcBef>
                          <a:spcPts val="135"/>
                        </a:spcBef>
                        <a:spcAft>
                          <a:spcPts val="0"/>
                        </a:spcAft>
                      </a:pPr>
                      <a:r>
                        <a:rPr lang="en-US" sz="1600" spc="-5" dirty="0">
                          <a:solidFill>
                            <a:schemeClr val="tx1"/>
                          </a:solidFill>
                          <a:effectLst/>
                        </a:rPr>
                        <a:t>SLB </a:t>
                      </a:r>
                      <a:r>
                        <a:rPr lang="en-US" sz="1600" dirty="0">
                          <a:solidFill>
                            <a:schemeClr val="tx1"/>
                          </a:solidFill>
                          <a:effectLst/>
                        </a:rPr>
                        <a:t>Loan </a:t>
                      </a:r>
                      <a:r>
                        <a:rPr lang="en-US" sz="1600" spc="-5" dirty="0">
                          <a:solidFill>
                            <a:schemeClr val="tx1"/>
                          </a:solidFill>
                          <a:effectLst/>
                        </a:rPr>
                        <a:t>Interest</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155575" algn="r">
                        <a:spcBef>
                          <a:spcPts val="135"/>
                        </a:spcBef>
                        <a:spcAft>
                          <a:spcPts val="0"/>
                        </a:spcAft>
                      </a:pPr>
                      <a:r>
                        <a:rPr lang="en-US" sz="1600" b="1" dirty="0">
                          <a:solidFill>
                            <a:schemeClr val="tx1"/>
                          </a:solidFill>
                          <a:effectLst/>
                        </a:rPr>
                        <a:t>1,938</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887095" marR="0" algn="r">
                        <a:spcBef>
                          <a:spcPts val="135"/>
                        </a:spcBef>
                        <a:spcAft>
                          <a:spcPts val="0"/>
                        </a:spcAft>
                      </a:pPr>
                      <a:r>
                        <a:rPr lang="en-US" sz="1600" dirty="0">
                          <a:effectLst/>
                        </a:rPr>
                        <a:t>2,169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2772778545"/>
                  </a:ext>
                </a:extLst>
              </a:tr>
              <a:tr h="298383">
                <a:tc>
                  <a:txBody>
                    <a:bodyPr/>
                    <a:lstStyle/>
                    <a:p>
                      <a:pPr marL="146050" marR="0">
                        <a:spcBef>
                          <a:spcPts val="130"/>
                        </a:spcBef>
                        <a:spcAft>
                          <a:spcPts val="0"/>
                        </a:spcAft>
                      </a:pPr>
                      <a:r>
                        <a:rPr lang="en-US" sz="1600" spc="-5" dirty="0">
                          <a:solidFill>
                            <a:schemeClr val="tx1"/>
                          </a:solidFill>
                          <a:effectLst/>
                        </a:rPr>
                        <a:t>Investment</a:t>
                      </a:r>
                      <a:r>
                        <a:rPr lang="en-US" sz="1600" spc="5" dirty="0">
                          <a:solidFill>
                            <a:schemeClr val="tx1"/>
                          </a:solidFill>
                          <a:effectLst/>
                        </a:rPr>
                        <a:t> </a:t>
                      </a:r>
                      <a:r>
                        <a:rPr lang="en-US" sz="1600" spc="-5" dirty="0">
                          <a:solidFill>
                            <a:schemeClr val="tx1"/>
                          </a:solidFill>
                          <a:effectLst/>
                        </a:rPr>
                        <a:t>Dividends</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1045210" marR="0" algn="r">
                        <a:spcBef>
                          <a:spcPts val="130"/>
                        </a:spcBef>
                        <a:spcAft>
                          <a:spcPts val="0"/>
                        </a:spcAft>
                      </a:pPr>
                      <a:r>
                        <a:rPr lang="en-US" sz="1600" b="1" dirty="0">
                          <a:solidFill>
                            <a:schemeClr val="tx1"/>
                          </a:solidFill>
                          <a:effectLst/>
                        </a:rPr>
                        <a:t>32,503</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818515" marR="0" algn="r">
                        <a:spcBef>
                          <a:spcPts val="130"/>
                        </a:spcBef>
                        <a:spcAft>
                          <a:spcPts val="0"/>
                        </a:spcAft>
                      </a:pPr>
                      <a:r>
                        <a:rPr lang="en-US" sz="1600" dirty="0">
                          <a:effectLst/>
                        </a:rPr>
                        <a:t>55,782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3208259986"/>
                  </a:ext>
                </a:extLst>
              </a:tr>
              <a:tr h="322774">
                <a:tc>
                  <a:txBody>
                    <a:bodyPr/>
                    <a:lstStyle/>
                    <a:p>
                      <a:pPr marL="146050" marR="0">
                        <a:spcBef>
                          <a:spcPts val="320"/>
                        </a:spcBef>
                        <a:spcAft>
                          <a:spcPts val="0"/>
                        </a:spcAft>
                      </a:pPr>
                      <a:r>
                        <a:rPr lang="en-US" sz="1600" spc="-5" dirty="0">
                          <a:solidFill>
                            <a:schemeClr val="tx1"/>
                          </a:solidFill>
                          <a:effectLst/>
                        </a:rPr>
                        <a:t>Gains</a:t>
                      </a:r>
                      <a:r>
                        <a:rPr lang="en-US" sz="1600" spc="-10" dirty="0">
                          <a:solidFill>
                            <a:schemeClr val="tx1"/>
                          </a:solidFill>
                          <a:effectLst/>
                        </a:rPr>
                        <a:t> </a:t>
                      </a:r>
                      <a:r>
                        <a:rPr lang="en-US" sz="1600" dirty="0">
                          <a:solidFill>
                            <a:schemeClr val="tx1"/>
                          </a:solidFill>
                          <a:effectLst/>
                        </a:rPr>
                        <a:t>in </a:t>
                      </a:r>
                      <a:r>
                        <a:rPr lang="en-US" sz="1600" spc="-5" dirty="0">
                          <a:solidFill>
                            <a:schemeClr val="tx1"/>
                          </a:solidFill>
                          <a:effectLst/>
                        </a:rPr>
                        <a:t>Invested</a:t>
                      </a:r>
                      <a:r>
                        <a:rPr lang="en-US" sz="1600" dirty="0">
                          <a:solidFill>
                            <a:schemeClr val="tx1"/>
                          </a:solidFill>
                          <a:effectLst/>
                        </a:rPr>
                        <a:t> Funds</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975360" marR="0" algn="r">
                        <a:spcBef>
                          <a:spcPts val="320"/>
                        </a:spcBef>
                        <a:spcAft>
                          <a:spcPts val="0"/>
                        </a:spcAft>
                      </a:pPr>
                      <a:r>
                        <a:rPr lang="en-US" sz="1600" b="1" dirty="0">
                          <a:solidFill>
                            <a:schemeClr val="tx1"/>
                          </a:solidFill>
                          <a:effectLst/>
                        </a:rPr>
                        <a:t>293,873</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748030" marR="0" algn="r">
                        <a:spcBef>
                          <a:spcPts val="320"/>
                        </a:spcBef>
                        <a:spcAft>
                          <a:spcPts val="0"/>
                        </a:spcAft>
                      </a:pPr>
                      <a:r>
                        <a:rPr lang="en-US" sz="1600" dirty="0">
                          <a:effectLst/>
                        </a:rPr>
                        <a:t>259,433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183322160"/>
                  </a:ext>
                </a:extLst>
              </a:tr>
              <a:tr h="317082">
                <a:tc>
                  <a:txBody>
                    <a:bodyPr/>
                    <a:lstStyle/>
                    <a:p>
                      <a:pPr marL="146050" marR="0">
                        <a:spcBef>
                          <a:spcPts val="280"/>
                        </a:spcBef>
                        <a:spcAft>
                          <a:spcPts val="0"/>
                        </a:spcAft>
                      </a:pPr>
                      <a:r>
                        <a:rPr lang="en-US" sz="1600" dirty="0">
                          <a:solidFill>
                            <a:schemeClr val="tx1"/>
                          </a:solidFill>
                          <a:effectLst/>
                        </a:rPr>
                        <a:t>Land </a:t>
                      </a:r>
                      <a:r>
                        <a:rPr lang="en-US" sz="1600" spc="-5" dirty="0">
                          <a:solidFill>
                            <a:schemeClr val="tx1"/>
                          </a:solidFill>
                          <a:effectLst/>
                        </a:rPr>
                        <a:t>Acquisition</a:t>
                      </a:r>
                      <a:r>
                        <a:rPr lang="en-US" sz="1600" dirty="0">
                          <a:solidFill>
                            <a:schemeClr val="tx1"/>
                          </a:solidFill>
                          <a:effectLst/>
                        </a:rPr>
                        <a:t> </a:t>
                      </a:r>
                      <a:r>
                        <a:rPr lang="en-US" sz="1600" spc="-10" dirty="0">
                          <a:solidFill>
                            <a:schemeClr val="tx1"/>
                          </a:solidFill>
                          <a:effectLst/>
                        </a:rPr>
                        <a:t>Additions</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155575" algn="r">
                        <a:spcBef>
                          <a:spcPts val="280"/>
                        </a:spcBef>
                        <a:spcAft>
                          <a:spcPts val="0"/>
                        </a:spcAft>
                      </a:pPr>
                      <a:r>
                        <a:rPr lang="en-US" sz="1600" b="1" dirty="0">
                          <a:solidFill>
                            <a:schemeClr val="tx1"/>
                          </a:solidFill>
                          <a:effectLst/>
                        </a:rPr>
                        <a:t>0</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748030" marR="0" algn="r">
                        <a:spcBef>
                          <a:spcPts val="280"/>
                        </a:spcBef>
                        <a:spcAft>
                          <a:spcPts val="0"/>
                        </a:spcAft>
                      </a:pPr>
                      <a:r>
                        <a:rPr lang="en-US" sz="1600" dirty="0">
                          <a:effectLst/>
                        </a:rPr>
                        <a:t>335,000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3923191171"/>
                  </a:ext>
                </a:extLst>
              </a:tr>
              <a:tr h="287000">
                <a:tc>
                  <a:txBody>
                    <a:bodyPr/>
                    <a:lstStyle/>
                    <a:p>
                      <a:pPr marL="146050" marR="0">
                        <a:spcBef>
                          <a:spcPts val="285"/>
                        </a:spcBef>
                        <a:spcAft>
                          <a:spcPts val="0"/>
                        </a:spcAft>
                      </a:pPr>
                      <a:r>
                        <a:rPr lang="en-US" sz="1600" spc="-5" dirty="0">
                          <a:solidFill>
                            <a:schemeClr val="tx1"/>
                          </a:solidFill>
                          <a:effectLst/>
                        </a:rPr>
                        <a:t>Endowment</a:t>
                      </a:r>
                      <a:r>
                        <a:rPr lang="en-US" sz="1600" spc="5" dirty="0">
                          <a:solidFill>
                            <a:schemeClr val="tx1"/>
                          </a:solidFill>
                          <a:effectLst/>
                        </a:rPr>
                        <a:t> </a:t>
                      </a:r>
                      <a:r>
                        <a:rPr lang="en-US" sz="1600" spc="-5" dirty="0">
                          <a:solidFill>
                            <a:schemeClr val="tx1"/>
                          </a:solidFill>
                          <a:effectLst/>
                        </a:rPr>
                        <a:t>Contributions</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155575" algn="r">
                        <a:spcBef>
                          <a:spcPts val="285"/>
                        </a:spcBef>
                        <a:spcAft>
                          <a:spcPts val="0"/>
                        </a:spcAft>
                      </a:pPr>
                      <a:r>
                        <a:rPr lang="en-US" sz="1600" b="1" dirty="0">
                          <a:solidFill>
                            <a:schemeClr val="tx1"/>
                          </a:solidFill>
                          <a:effectLst/>
                        </a:rPr>
                        <a:t>0</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146050" algn="r">
                        <a:spcBef>
                          <a:spcPts val="285"/>
                        </a:spcBef>
                        <a:spcAft>
                          <a:spcPts val="0"/>
                        </a:spcAft>
                      </a:pPr>
                      <a:r>
                        <a:rPr lang="en-US" sz="1600" dirty="0">
                          <a:effectLst/>
                        </a:rPr>
                        <a:t>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1117333298"/>
                  </a:ext>
                </a:extLst>
              </a:tr>
              <a:tr h="255292">
                <a:tc>
                  <a:txBody>
                    <a:bodyPr/>
                    <a:lstStyle/>
                    <a:p>
                      <a:pPr marL="146050" marR="0">
                        <a:spcBef>
                          <a:spcPts val="95"/>
                        </a:spcBef>
                        <a:spcAft>
                          <a:spcPts val="0"/>
                        </a:spcAft>
                      </a:pPr>
                      <a:r>
                        <a:rPr lang="en-US" sz="1600" spc="-5" dirty="0">
                          <a:solidFill>
                            <a:schemeClr val="tx1"/>
                          </a:solidFill>
                          <a:effectLst/>
                        </a:rPr>
                        <a:t>Temp</a:t>
                      </a:r>
                      <a:r>
                        <a:rPr lang="en-US" sz="1600" dirty="0">
                          <a:solidFill>
                            <a:schemeClr val="tx1"/>
                          </a:solidFill>
                          <a:effectLst/>
                        </a:rPr>
                        <a:t> </a:t>
                      </a:r>
                      <a:r>
                        <a:rPr lang="en-US" sz="1600" spc="-5" dirty="0">
                          <a:solidFill>
                            <a:schemeClr val="tx1"/>
                          </a:solidFill>
                          <a:effectLst/>
                        </a:rPr>
                        <a:t>Restricted</a:t>
                      </a:r>
                      <a:r>
                        <a:rPr lang="en-US" sz="1600" dirty="0">
                          <a:solidFill>
                            <a:schemeClr val="tx1"/>
                          </a:solidFill>
                          <a:effectLst/>
                        </a:rPr>
                        <a:t> </a:t>
                      </a:r>
                      <a:r>
                        <a:rPr lang="en-US" sz="1600" spc="-5" dirty="0">
                          <a:solidFill>
                            <a:schemeClr val="tx1"/>
                          </a:solidFill>
                          <a:effectLst/>
                        </a:rPr>
                        <a:t>Contributions</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1045210" marR="0" algn="r">
                        <a:spcBef>
                          <a:spcPts val="95"/>
                        </a:spcBef>
                        <a:spcAft>
                          <a:spcPts val="0"/>
                        </a:spcAft>
                      </a:pPr>
                      <a:r>
                        <a:rPr lang="en-US" sz="1600" b="1" dirty="0">
                          <a:solidFill>
                            <a:schemeClr val="tx1"/>
                          </a:solidFill>
                          <a:effectLst/>
                        </a:rPr>
                        <a:t>72,000</a:t>
                      </a:r>
                      <a:endPar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748030" marR="0" algn="r">
                        <a:spcBef>
                          <a:spcPts val="95"/>
                        </a:spcBef>
                        <a:spcAft>
                          <a:spcPts val="0"/>
                        </a:spcAft>
                      </a:pPr>
                      <a:r>
                        <a:rPr lang="en-US" sz="1600" dirty="0">
                          <a:effectLst/>
                        </a:rPr>
                        <a:t>234,680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3723536970"/>
                  </a:ext>
                </a:extLst>
              </a:tr>
              <a:tr h="506452">
                <a:tc>
                  <a:txBody>
                    <a:bodyPr/>
                    <a:lstStyle/>
                    <a:p>
                      <a:pPr marL="146050" marR="0">
                        <a:spcBef>
                          <a:spcPts val="95"/>
                        </a:spcBef>
                        <a:spcAft>
                          <a:spcPts val="0"/>
                        </a:spcAft>
                      </a:pPr>
                      <a:r>
                        <a:rPr lang="en-US" sz="1600" spc="-5" dirty="0">
                          <a:solidFill>
                            <a:schemeClr val="tx1"/>
                          </a:solidFill>
                          <a:effectLst/>
                        </a:rPr>
                        <a:t>Deferred</a:t>
                      </a:r>
                      <a:r>
                        <a:rPr lang="en-US" sz="1600" dirty="0">
                          <a:solidFill>
                            <a:schemeClr val="tx1"/>
                          </a:solidFill>
                          <a:effectLst/>
                        </a:rPr>
                        <a:t> </a:t>
                      </a:r>
                      <a:r>
                        <a:rPr lang="en-US" sz="1600" spc="-5" dirty="0">
                          <a:solidFill>
                            <a:schemeClr val="tx1"/>
                          </a:solidFill>
                          <a:effectLst/>
                        </a:rPr>
                        <a:t>Revenue</a:t>
                      </a:r>
                      <a:r>
                        <a:rPr lang="en-US" sz="1600" dirty="0">
                          <a:solidFill>
                            <a:schemeClr val="tx1"/>
                          </a:solidFill>
                          <a:effectLst/>
                        </a:rPr>
                        <a:t> </a:t>
                      </a:r>
                      <a:r>
                        <a:rPr lang="en-US" sz="1600" spc="-5" dirty="0">
                          <a:solidFill>
                            <a:schemeClr val="tx1"/>
                          </a:solidFill>
                          <a:effectLst/>
                        </a:rPr>
                        <a:t>Contributions</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132080" marR="0">
                        <a:spcBef>
                          <a:spcPts val="95"/>
                        </a:spcBef>
                        <a:spcAft>
                          <a:spcPts val="0"/>
                        </a:spcAft>
                        <a:tabLst>
                          <a:tab pos="1360805" algn="l"/>
                          <a:tab pos="2720340" algn="l"/>
                        </a:tabLst>
                      </a:pPr>
                      <a:r>
                        <a:rPr lang="en-US" sz="1600" b="1" u="sng" dirty="0">
                          <a:effectLst/>
                          <a:uFill>
                            <a:solidFill>
                              <a:srgbClr val="000000"/>
                            </a:solidFill>
                          </a:uFill>
                        </a:rPr>
                        <a:t> 	0 	</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tc>
                  <a:txBody>
                    <a:bodyPr/>
                    <a:lstStyle/>
                    <a:p>
                      <a:pPr marL="0" marR="52705" algn="r">
                        <a:spcBef>
                          <a:spcPts val="95"/>
                        </a:spcBef>
                        <a:spcAft>
                          <a:spcPts val="0"/>
                        </a:spcAft>
                        <a:tabLst>
                          <a:tab pos="163195" algn="l"/>
                        </a:tabLst>
                      </a:pPr>
                      <a:r>
                        <a:rPr lang="en-US" sz="1600" u="sng" dirty="0">
                          <a:effectLst/>
                          <a:uFill>
                            <a:solidFill>
                              <a:srgbClr val="000000"/>
                            </a:solidFill>
                          </a:uFill>
                        </a:rPr>
                        <a:t>0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bg1">
                        <a:lumMod val="65000"/>
                        <a:lumOff val="35000"/>
                      </a:schemeClr>
                    </a:solidFill>
                  </a:tcPr>
                </a:tc>
                <a:extLst>
                  <a:ext uri="{0D108BD9-81ED-4DB2-BD59-A6C34878D82A}">
                    <a16:rowId xmlns:a16="http://schemas.microsoft.com/office/drawing/2014/main" val="1678387505"/>
                  </a:ext>
                </a:extLst>
              </a:tr>
            </a:tbl>
          </a:graphicData>
        </a:graphic>
      </p:graphicFrame>
    </p:spTree>
    <p:extLst>
      <p:ext uri="{BB962C8B-B14F-4D97-AF65-F5344CB8AC3E}">
        <p14:creationId xmlns:p14="http://schemas.microsoft.com/office/powerpoint/2010/main" val="2117804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9">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1" name="Picture 11">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2" name="Rectangle 13">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15">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17">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19">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TextBox 21">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47" name="Rectangle 23">
            <a:extLst>
              <a:ext uri="{FF2B5EF4-FFF2-40B4-BE49-F238E27FC236}">
                <a16:creationId xmlns:a16="http://schemas.microsoft.com/office/drawing/2014/main" id="{17C58F48-AB5E-4122-B642-460515FAC8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25">
            <a:extLst>
              <a:ext uri="{FF2B5EF4-FFF2-40B4-BE49-F238E27FC236}">
                <a16:creationId xmlns:a16="http://schemas.microsoft.com/office/drawing/2014/main" id="{2F5B7FC1-73B5-48A6-B1BB-8F89196EBC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9" name="Picture 27">
            <a:extLst>
              <a:ext uri="{FF2B5EF4-FFF2-40B4-BE49-F238E27FC236}">
                <a16:creationId xmlns:a16="http://schemas.microsoft.com/office/drawing/2014/main" id="{F324F1CA-76CE-409F-9B6F-7E5EC643A1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50" name="Rectangle 29">
            <a:extLst>
              <a:ext uri="{FF2B5EF4-FFF2-40B4-BE49-F238E27FC236}">
                <a16:creationId xmlns:a16="http://schemas.microsoft.com/office/drawing/2014/main" id="{0BB7BEB5-6689-456A-B55E-60BB70A539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31">
            <a:extLst>
              <a:ext uri="{FF2B5EF4-FFF2-40B4-BE49-F238E27FC236}">
                <a16:creationId xmlns:a16="http://schemas.microsoft.com/office/drawing/2014/main" id="{A66C56A3-159A-45F0-B4CA-4C16CDA72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33">
            <a:extLst>
              <a:ext uri="{FF2B5EF4-FFF2-40B4-BE49-F238E27FC236}">
                <a16:creationId xmlns:a16="http://schemas.microsoft.com/office/drawing/2014/main" id="{E90333A3-8B71-451D-A51D-7451556ED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35">
            <a:extLst>
              <a:ext uri="{FF2B5EF4-FFF2-40B4-BE49-F238E27FC236}">
                <a16:creationId xmlns:a16="http://schemas.microsoft.com/office/drawing/2014/main" id="{5739F860-CBA7-4208-B645-6D91D7AC862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51939" y="3265639"/>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p:nvSpPr>
          <p:cNvPr id="2" name="Title 1">
            <a:extLst>
              <a:ext uri="{FF2B5EF4-FFF2-40B4-BE49-F238E27FC236}">
                <a16:creationId xmlns:a16="http://schemas.microsoft.com/office/drawing/2014/main" id="{B7E1A1A1-F549-4D72-A5A4-C4484F2767FF}"/>
              </a:ext>
            </a:extLst>
          </p:cNvPr>
          <p:cNvSpPr>
            <a:spLocks noGrp="1"/>
          </p:cNvSpPr>
          <p:nvPr>
            <p:ph type="title"/>
          </p:nvPr>
        </p:nvSpPr>
        <p:spPr>
          <a:xfrm>
            <a:off x="806466" y="11732"/>
            <a:ext cx="3973282" cy="2268559"/>
          </a:xfrm>
        </p:spPr>
        <p:txBody>
          <a:bodyPr vert="horz" lIns="91440" tIns="45720" rIns="91440" bIns="45720" rtlCol="0" anchor="t">
            <a:normAutofit/>
          </a:bodyPr>
          <a:lstStyle/>
          <a:p>
            <a:r>
              <a:rPr lang="en-US" sz="4800" dirty="0"/>
              <a:t>Development</a:t>
            </a:r>
          </a:p>
        </p:txBody>
      </p:sp>
      <p:sp>
        <p:nvSpPr>
          <p:cNvPr id="3" name="Text Placeholder 2">
            <a:extLst>
              <a:ext uri="{FF2B5EF4-FFF2-40B4-BE49-F238E27FC236}">
                <a16:creationId xmlns:a16="http://schemas.microsoft.com/office/drawing/2014/main" id="{604E1357-7187-4126-8BCF-23820CCE6E95}"/>
              </a:ext>
            </a:extLst>
          </p:cNvPr>
          <p:cNvSpPr>
            <a:spLocks noGrp="1"/>
          </p:cNvSpPr>
          <p:nvPr>
            <p:ph type="body" idx="1"/>
          </p:nvPr>
        </p:nvSpPr>
        <p:spPr>
          <a:xfrm>
            <a:off x="1551939" y="3332892"/>
            <a:ext cx="3818179" cy="1160213"/>
          </a:xfrm>
        </p:spPr>
        <p:txBody>
          <a:bodyPr vert="horz" lIns="91440" tIns="0" rIns="91440" bIns="45720" rtlCol="0" anchor="b">
            <a:normAutofit/>
          </a:bodyPr>
          <a:lstStyle/>
          <a:p>
            <a:r>
              <a:rPr lang="en-US" sz="2400" dirty="0"/>
              <a:t>McKenzie 20</a:t>
            </a:r>
            <a:r>
              <a:rPr lang="en-US" sz="2400" baseline="30000" dirty="0"/>
              <a:t>th</a:t>
            </a:r>
            <a:r>
              <a:rPr lang="en-US" sz="2400" dirty="0"/>
              <a:t> Anniversary Campaign Update</a:t>
            </a:r>
          </a:p>
        </p:txBody>
      </p:sp>
      <p:pic>
        <p:nvPicPr>
          <p:cNvPr id="5" name="Picture 4">
            <a:extLst>
              <a:ext uri="{FF2B5EF4-FFF2-40B4-BE49-F238E27FC236}">
                <a16:creationId xmlns:a16="http://schemas.microsoft.com/office/drawing/2014/main" id="{C65B10E9-9225-4355-A8EC-5491A7762BF0}"/>
              </a:ext>
            </a:extLst>
          </p:cNvPr>
          <p:cNvPicPr>
            <a:picLocks noChangeAspect="1"/>
          </p:cNvPicPr>
          <p:nvPr/>
        </p:nvPicPr>
        <p:blipFill rotWithShape="1">
          <a:blip r:embed="rId4"/>
          <a:srcRect t="2462" r="1" b="1"/>
          <a:stretch/>
        </p:blipFill>
        <p:spPr>
          <a:xfrm>
            <a:off x="6748741" y="647190"/>
            <a:ext cx="3993327" cy="5564283"/>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54" name="Rectangle 37">
            <a:extLst>
              <a:ext uri="{FF2B5EF4-FFF2-40B4-BE49-F238E27FC236}">
                <a16:creationId xmlns:a16="http://schemas.microsoft.com/office/drawing/2014/main" id="{FDDCC5B1-205A-483F-BCD6-5C6B14D8CA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2800554"/>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 up of a hillside&#10;&#10;Description generated with very high confidence">
            <a:extLst>
              <a:ext uri="{FF2B5EF4-FFF2-40B4-BE49-F238E27FC236}">
                <a16:creationId xmlns:a16="http://schemas.microsoft.com/office/drawing/2014/main" id="{80A9A1C9-34D2-4B5E-A812-B0721F995300}"/>
              </a:ext>
            </a:extLst>
          </p:cNvPr>
          <p:cNvPicPr>
            <a:picLocks noGrp="1" noChangeAspect="1"/>
          </p:cNvPicPr>
          <p:nvPr>
            <p:ph type="pic" idx="1"/>
          </p:nvPr>
        </p:nvPicPr>
        <p:blipFill rotWithShape="1">
          <a:blip r:embed="rId2"/>
          <a:srcRect l="2345" r="31311"/>
          <a:stretch/>
        </p:blipFill>
        <p:spPr>
          <a:xfrm>
            <a:off x="1" y="10"/>
            <a:ext cx="6066502" cy="6857989"/>
          </a:xfrm>
          <a:prstGeom prst="rect">
            <a:avLst/>
          </a:prstGeom>
        </p:spPr>
      </p:pic>
      <p:sp>
        <p:nvSpPr>
          <p:cNvPr id="2" name="Title 1">
            <a:extLst>
              <a:ext uri="{FF2B5EF4-FFF2-40B4-BE49-F238E27FC236}">
                <a16:creationId xmlns:a16="http://schemas.microsoft.com/office/drawing/2014/main" id="{BFD7DA5B-FE0D-4D17-8039-EC032B05F80B}"/>
              </a:ext>
            </a:extLst>
          </p:cNvPr>
          <p:cNvSpPr>
            <a:spLocks noGrp="1"/>
          </p:cNvSpPr>
          <p:nvPr>
            <p:ph type="title"/>
          </p:nvPr>
        </p:nvSpPr>
        <p:spPr>
          <a:xfrm>
            <a:off x="6400800" y="484632"/>
            <a:ext cx="5299586" cy="1609344"/>
          </a:xfrm>
          <a:ln>
            <a:noFill/>
          </a:ln>
        </p:spPr>
        <p:txBody>
          <a:bodyPr vert="horz" lIns="91440" tIns="45720" rIns="91440" bIns="45720" rtlCol="0" anchor="ctr">
            <a:normAutofit/>
          </a:bodyPr>
          <a:lstStyle/>
          <a:p>
            <a:r>
              <a:rPr lang="en-US" sz="3700" dirty="0"/>
              <a:t>Discussion/</a:t>
            </a:r>
            <a:br>
              <a:rPr lang="en-US" sz="3700" dirty="0"/>
            </a:br>
            <a:r>
              <a:rPr lang="en-US" sz="3700" dirty="0"/>
              <a:t>Requests for Approval</a:t>
            </a:r>
          </a:p>
        </p:txBody>
      </p:sp>
      <p:sp>
        <p:nvSpPr>
          <p:cNvPr id="4" name="Text Placeholder 3">
            <a:extLst>
              <a:ext uri="{FF2B5EF4-FFF2-40B4-BE49-F238E27FC236}">
                <a16:creationId xmlns:a16="http://schemas.microsoft.com/office/drawing/2014/main" id="{98A2728E-AC91-49BD-9263-F326AACDD9BF}"/>
              </a:ext>
            </a:extLst>
          </p:cNvPr>
          <p:cNvSpPr>
            <a:spLocks noGrp="1"/>
          </p:cNvSpPr>
          <p:nvPr>
            <p:ph type="body" sz="half" idx="2"/>
          </p:nvPr>
        </p:nvSpPr>
        <p:spPr>
          <a:xfrm>
            <a:off x="6066503" y="1289304"/>
            <a:ext cx="5299586" cy="5411534"/>
          </a:xfrm>
        </p:spPr>
        <p:txBody>
          <a:bodyPr vert="horz" lIns="91440" tIns="45720" rIns="91440" bIns="45720" rtlCol="0">
            <a:normAutofit fontScale="77500" lnSpcReduction="20000"/>
          </a:bodyPr>
          <a:lstStyle/>
          <a:p>
            <a:pPr marL="285750" indent="-182880" algn="ctr">
              <a:lnSpc>
                <a:spcPct val="90000"/>
              </a:lnSpc>
              <a:buFont typeface="Wingdings" pitchFamily="2" charset="2"/>
              <a:buChar char="§"/>
            </a:pPr>
            <a:endParaRPr lang="en-US" sz="2400" dirty="0">
              <a:solidFill>
                <a:schemeClr val="tx1"/>
              </a:solidFill>
            </a:endParaRPr>
          </a:p>
          <a:p>
            <a:pPr marL="285750" indent="-182880" algn="ctr">
              <a:lnSpc>
                <a:spcPct val="90000"/>
              </a:lnSpc>
              <a:buFont typeface="Wingdings" pitchFamily="2" charset="2"/>
              <a:buChar char="§"/>
            </a:pPr>
            <a:endParaRPr lang="en-US" sz="2400" dirty="0"/>
          </a:p>
          <a:p>
            <a:pPr marL="285750" indent="-182880">
              <a:lnSpc>
                <a:spcPct val="90000"/>
              </a:lnSpc>
              <a:buFont typeface="Wingdings" pitchFamily="2" charset="2"/>
              <a:buChar char="§"/>
            </a:pPr>
            <a:r>
              <a:rPr lang="en-US" sz="2400" dirty="0">
                <a:solidFill>
                  <a:schemeClr val="tx1"/>
                </a:solidFill>
              </a:rPr>
              <a:t>Resolution to Approve the Application for LTA Accreditation Renewal</a:t>
            </a:r>
          </a:p>
          <a:p>
            <a:pPr marL="285750" indent="-182880">
              <a:lnSpc>
                <a:spcPct val="90000"/>
              </a:lnSpc>
              <a:buFont typeface="Wingdings" pitchFamily="2" charset="2"/>
              <a:buChar char="§"/>
            </a:pPr>
            <a:r>
              <a:rPr lang="en-US" sz="2400" dirty="0">
                <a:solidFill>
                  <a:schemeClr val="tx1"/>
                </a:solidFill>
              </a:rPr>
              <a:t>Resolution to Approve Signature Authority for Vanguard Suite of Accounts</a:t>
            </a:r>
          </a:p>
          <a:p>
            <a:pPr marL="285750" indent="-182880">
              <a:lnSpc>
                <a:spcPct val="90000"/>
              </a:lnSpc>
              <a:buFont typeface="Wingdings" pitchFamily="2" charset="2"/>
              <a:buChar char="§"/>
            </a:pPr>
            <a:r>
              <a:rPr lang="en-US" sz="2400" dirty="0"/>
              <a:t>Policy Revision Materials</a:t>
            </a:r>
          </a:p>
          <a:p>
            <a:pPr marL="742950" lvl="1" indent="-182880">
              <a:lnSpc>
                <a:spcPct val="90000"/>
              </a:lnSpc>
              <a:buFont typeface="Wingdings" pitchFamily="2" charset="2"/>
              <a:buChar char="§"/>
            </a:pPr>
            <a:r>
              <a:rPr lang="en-US" sz="1800" dirty="0">
                <a:solidFill>
                  <a:schemeClr val="tx1"/>
                </a:solidFill>
              </a:rPr>
              <a:t>General Summary:</a:t>
            </a:r>
          </a:p>
          <a:p>
            <a:pPr marL="742950" lvl="1" indent="-182880">
              <a:buFont typeface="Wingdings" pitchFamily="2" charset="2"/>
              <a:buChar char="§"/>
            </a:pPr>
            <a:r>
              <a:rPr lang="en-US" sz="1800" dirty="0"/>
              <a:t>All active policies were reviewed against the newly released 2018 LTA Standards and Practices as well as the 2017 LTA Accreditation Handbook for Compliance with not only their stringent standards but also current local, state, and federal laws.</a:t>
            </a:r>
          </a:p>
          <a:p>
            <a:pPr marL="742950" lvl="1" indent="-182880">
              <a:buFont typeface="Wingdings" pitchFamily="2" charset="2"/>
              <a:buChar char="§"/>
            </a:pPr>
            <a:r>
              <a:rPr lang="en-US" sz="1800" dirty="0">
                <a:solidFill>
                  <a:schemeClr val="tx1"/>
                </a:solidFill>
              </a:rPr>
              <a:t>Taken into consideration is current SFC Best Practices.</a:t>
            </a:r>
          </a:p>
          <a:p>
            <a:pPr marL="742950" lvl="1" indent="-182880">
              <a:buFont typeface="Wingdings" pitchFamily="2" charset="2"/>
              <a:buChar char="§"/>
            </a:pPr>
            <a:r>
              <a:rPr lang="en-US" sz="1800" dirty="0"/>
              <a:t>Presented to the Board of Directors for review and approval are policies that were deemed necessary by executive leadership to comply with current standards and practices.</a:t>
            </a:r>
            <a:endParaRPr lang="en-US" sz="1800" dirty="0">
              <a:solidFill>
                <a:schemeClr val="tx1"/>
              </a:solidFill>
            </a:endParaRPr>
          </a:p>
        </p:txBody>
      </p:sp>
    </p:spTree>
    <p:extLst>
      <p:ext uri="{BB962C8B-B14F-4D97-AF65-F5344CB8AC3E}">
        <p14:creationId xmlns:p14="http://schemas.microsoft.com/office/powerpoint/2010/main" val="708260891"/>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8A0CF11-CC78-4144-A347-06F09EA055DD}"/>
              </a:ext>
            </a:extLst>
          </p:cNvPr>
          <p:cNvSpPr>
            <a:spLocks noGrp="1"/>
          </p:cNvSpPr>
          <p:nvPr>
            <p:ph type="pic" idx="1"/>
          </p:nvPr>
        </p:nvSpPr>
        <p:spPr>
          <a:xfrm>
            <a:off x="5418325" y="-4283021"/>
            <a:ext cx="4629734" cy="6858000"/>
          </a:xfrm>
        </p:spPr>
      </p:sp>
      <p:pic>
        <p:nvPicPr>
          <p:cNvPr id="6" name="Picture 5">
            <a:extLst>
              <a:ext uri="{FF2B5EF4-FFF2-40B4-BE49-F238E27FC236}">
                <a16:creationId xmlns:a16="http://schemas.microsoft.com/office/drawing/2014/main" id="{C64791E2-E5C4-4DDC-B67C-1176CB33AF53}"/>
              </a:ext>
            </a:extLst>
          </p:cNvPr>
          <p:cNvPicPr>
            <a:picLocks noChangeAspect="1"/>
          </p:cNvPicPr>
          <p:nvPr/>
        </p:nvPicPr>
        <p:blipFill>
          <a:blip r:embed="rId2"/>
          <a:stretch>
            <a:fillRect/>
          </a:stretch>
        </p:blipFill>
        <p:spPr>
          <a:xfrm>
            <a:off x="7172347" y="0"/>
            <a:ext cx="3761558" cy="3736973"/>
          </a:xfrm>
          <a:prstGeom prst="rect">
            <a:avLst/>
          </a:prstGeom>
        </p:spPr>
      </p:pic>
      <p:pic>
        <p:nvPicPr>
          <p:cNvPr id="7" name="Picture 6">
            <a:extLst>
              <a:ext uri="{FF2B5EF4-FFF2-40B4-BE49-F238E27FC236}">
                <a16:creationId xmlns:a16="http://schemas.microsoft.com/office/drawing/2014/main" id="{33E9138D-7541-4138-8CBB-6C0148473B14}"/>
              </a:ext>
            </a:extLst>
          </p:cNvPr>
          <p:cNvPicPr>
            <a:picLocks noChangeAspect="1"/>
          </p:cNvPicPr>
          <p:nvPr/>
        </p:nvPicPr>
        <p:blipFill>
          <a:blip r:embed="rId3"/>
          <a:stretch>
            <a:fillRect/>
          </a:stretch>
        </p:blipFill>
        <p:spPr>
          <a:xfrm>
            <a:off x="1158061" y="192881"/>
            <a:ext cx="5589001" cy="6472237"/>
          </a:xfrm>
          <a:prstGeom prst="rect">
            <a:avLst/>
          </a:prstGeom>
          <a:solidFill>
            <a:schemeClr val="bg1">
              <a:lumMod val="50000"/>
              <a:lumOff val="50000"/>
            </a:schemeClr>
          </a:solidFill>
        </p:spPr>
      </p:pic>
      <p:sp>
        <p:nvSpPr>
          <p:cNvPr id="10" name="TextBox 9">
            <a:extLst>
              <a:ext uri="{FF2B5EF4-FFF2-40B4-BE49-F238E27FC236}">
                <a16:creationId xmlns:a16="http://schemas.microsoft.com/office/drawing/2014/main" id="{300D8818-7008-4B5D-BAD4-87102EEF3A98}"/>
              </a:ext>
            </a:extLst>
          </p:cNvPr>
          <p:cNvSpPr txBox="1"/>
          <p:nvPr/>
        </p:nvSpPr>
        <p:spPr>
          <a:xfrm>
            <a:off x="6900862" y="3736973"/>
            <a:ext cx="4300537" cy="3077766"/>
          </a:xfrm>
          <a:prstGeom prst="rect">
            <a:avLst/>
          </a:prstGeom>
          <a:noFill/>
        </p:spPr>
        <p:txBody>
          <a:bodyPr wrap="square" rtlCol="0">
            <a:spAutoFit/>
          </a:bodyPr>
          <a:lstStyle/>
          <a:p>
            <a:r>
              <a:rPr lang="en-US" sz="1600" dirty="0"/>
              <a:t>PASSED AND ADOPTED, by the following email vote on December 5, 2018</a:t>
            </a:r>
          </a:p>
          <a:p>
            <a:endParaRPr lang="en-US" dirty="0"/>
          </a:p>
          <a:p>
            <a:r>
              <a:rPr lang="en-US" dirty="0"/>
              <a:t>Yes</a:t>
            </a:r>
            <a:endParaRPr lang="en-US" u="sng" dirty="0"/>
          </a:p>
          <a:p>
            <a:r>
              <a:rPr lang="en-US" dirty="0"/>
              <a:t>No</a:t>
            </a:r>
          </a:p>
          <a:p>
            <a:r>
              <a:rPr lang="en-US" dirty="0"/>
              <a:t>Abstain</a:t>
            </a:r>
          </a:p>
          <a:p>
            <a:r>
              <a:rPr lang="en-US" dirty="0"/>
              <a:t>Absent</a:t>
            </a:r>
          </a:p>
          <a:p>
            <a:endParaRPr lang="en-US" dirty="0"/>
          </a:p>
          <a:p>
            <a:endParaRPr lang="en-US" dirty="0"/>
          </a:p>
          <a:p>
            <a:r>
              <a:rPr lang="en-US" dirty="0"/>
              <a:t>Margot </a:t>
            </a:r>
            <a:r>
              <a:rPr lang="en-US" dirty="0" err="1"/>
              <a:t>Cegielski</a:t>
            </a:r>
            <a:r>
              <a:rPr lang="en-US" dirty="0"/>
              <a:t>, Secretary of the Board</a:t>
            </a:r>
          </a:p>
          <a:p>
            <a:endParaRPr lang="en-US" dirty="0"/>
          </a:p>
        </p:txBody>
      </p:sp>
      <p:cxnSp>
        <p:nvCxnSpPr>
          <p:cNvPr id="12" name="Straight Connector 11">
            <a:extLst>
              <a:ext uri="{FF2B5EF4-FFF2-40B4-BE49-F238E27FC236}">
                <a16:creationId xmlns:a16="http://schemas.microsoft.com/office/drawing/2014/main" id="{CEBA7CEC-E52B-4BE9-99CE-7C8C7654E0DF}"/>
              </a:ext>
            </a:extLst>
          </p:cNvPr>
          <p:cNvCxnSpPr/>
          <p:nvPr/>
        </p:nvCxnSpPr>
        <p:spPr>
          <a:xfrm>
            <a:off x="7439841" y="4714875"/>
            <a:ext cx="13326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9CE77BF-1438-461F-BDD8-D6230CBF3CED}"/>
              </a:ext>
            </a:extLst>
          </p:cNvPr>
          <p:cNvCxnSpPr>
            <a:cxnSpLocks/>
          </p:cNvCxnSpPr>
          <p:nvPr/>
        </p:nvCxnSpPr>
        <p:spPr>
          <a:xfrm>
            <a:off x="7329488" y="4972050"/>
            <a:ext cx="144303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3E881A8-9504-443A-9919-45573948CCDC}"/>
              </a:ext>
            </a:extLst>
          </p:cNvPr>
          <p:cNvCxnSpPr/>
          <p:nvPr/>
        </p:nvCxnSpPr>
        <p:spPr>
          <a:xfrm>
            <a:off x="7786688" y="5243513"/>
            <a:ext cx="98583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A2086CA-0DA9-41F9-B25B-D114E0CEAF65}"/>
              </a:ext>
            </a:extLst>
          </p:cNvPr>
          <p:cNvCxnSpPr/>
          <p:nvPr/>
        </p:nvCxnSpPr>
        <p:spPr>
          <a:xfrm>
            <a:off x="7743825" y="5543550"/>
            <a:ext cx="1028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00EA94C-0FB0-4A68-B8E4-F91C3B4D4D88}"/>
              </a:ext>
            </a:extLst>
          </p:cNvPr>
          <p:cNvCxnSpPr/>
          <p:nvPr/>
        </p:nvCxnSpPr>
        <p:spPr>
          <a:xfrm>
            <a:off x="7029450" y="6086475"/>
            <a:ext cx="40044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8647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8C8DD81-4733-4D8B-9165-2E554E3E2236}"/>
              </a:ext>
            </a:extLst>
          </p:cNvPr>
          <p:cNvSpPr>
            <a:spLocks noGrp="1"/>
          </p:cNvSpPr>
          <p:nvPr>
            <p:ph type="pic" idx="1"/>
          </p:nvPr>
        </p:nvSpPr>
        <p:spPr/>
      </p:sp>
      <p:sp>
        <p:nvSpPr>
          <p:cNvPr id="3" name="Title 2">
            <a:extLst>
              <a:ext uri="{FF2B5EF4-FFF2-40B4-BE49-F238E27FC236}">
                <a16:creationId xmlns:a16="http://schemas.microsoft.com/office/drawing/2014/main" id="{0E09FC9F-BFAC-4E45-84D9-7FDC805AFF02}"/>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6B9A9C68-E9D6-42A4-99D3-6A251DA2CF23}"/>
              </a:ext>
            </a:extLst>
          </p:cNvPr>
          <p:cNvSpPr>
            <a:spLocks noGrp="1"/>
          </p:cNvSpPr>
          <p:nvPr>
            <p:ph type="body" sz="half" idx="2"/>
          </p:nvPr>
        </p:nvSpPr>
        <p:spPr/>
        <p:txBody>
          <a:bodyPr/>
          <a:lstStyle/>
          <a:p>
            <a:endParaRPr lang="en-US"/>
          </a:p>
        </p:txBody>
      </p:sp>
      <p:sp>
        <p:nvSpPr>
          <p:cNvPr id="6" name="Rectangle 5">
            <a:extLst>
              <a:ext uri="{FF2B5EF4-FFF2-40B4-BE49-F238E27FC236}">
                <a16:creationId xmlns:a16="http://schemas.microsoft.com/office/drawing/2014/main" id="{4A686470-5649-4D9C-B4AC-426879A315C1}"/>
              </a:ext>
            </a:extLst>
          </p:cNvPr>
          <p:cNvSpPr/>
          <p:nvPr/>
        </p:nvSpPr>
        <p:spPr>
          <a:xfrm>
            <a:off x="5715000" y="528351"/>
            <a:ext cx="6630775" cy="5678478"/>
          </a:xfrm>
          <a:prstGeom prst="rect">
            <a:avLst/>
          </a:prstGeom>
          <a:solidFill>
            <a:schemeClr val="tx1">
              <a:lumMod val="75000"/>
            </a:schemeClr>
          </a:solidFill>
        </p:spPr>
        <p:txBody>
          <a:bodyPr wrap="square">
            <a:spAutoFit/>
          </a:bodyPr>
          <a:lstStyle/>
          <a:p>
            <a:endParaRPr lang="en-US" sz="700" dirty="0">
              <a:solidFill>
                <a:schemeClr val="bg1"/>
              </a:solidFill>
              <a:latin typeface="Times New Roman" panose="02020603050405020304" pitchFamily="18" charset="0"/>
            </a:endParaRPr>
          </a:p>
          <a:p>
            <a:pPr algn="ctr"/>
            <a:endParaRPr lang="en-US" sz="1000" dirty="0">
              <a:solidFill>
                <a:schemeClr val="bg1"/>
              </a:solidFill>
              <a:latin typeface="Times New Roman" panose="02020603050405020304" pitchFamily="18" charset="0"/>
            </a:endParaRPr>
          </a:p>
          <a:p>
            <a:pPr marR="4590" algn="ctr"/>
            <a:r>
              <a:rPr lang="en-US" sz="1200" b="1" dirty="0">
                <a:solidFill>
                  <a:schemeClr val="bg1"/>
                </a:solidFill>
                <a:latin typeface="Arial" panose="020B0604020202020204" pitchFamily="34" charset="0"/>
              </a:rPr>
              <a:t>RESOLUTION TO AUTHORIZE THE FOLLOWING INDIVIDUALS TO ACCESS THE VANGUARD SUITE OF ACCOUNTS</a:t>
            </a:r>
            <a:endParaRPr lang="en-US" sz="1200" dirty="0">
              <a:solidFill>
                <a:schemeClr val="bg1"/>
              </a:solidFill>
              <a:latin typeface="Arial" panose="020B0604020202020204" pitchFamily="34" charset="0"/>
            </a:endParaRPr>
          </a:p>
          <a:p>
            <a:endParaRPr lang="en-US" sz="1200" b="1" dirty="0">
              <a:solidFill>
                <a:schemeClr val="bg1"/>
              </a:solidFill>
              <a:latin typeface="Arial" panose="020B0604020202020204" pitchFamily="34" charset="0"/>
            </a:endParaRPr>
          </a:p>
          <a:p>
            <a:pPr algn="ctr"/>
            <a:r>
              <a:rPr lang="en-US" sz="1200" b="1" dirty="0">
                <a:solidFill>
                  <a:schemeClr val="bg1"/>
                </a:solidFill>
                <a:latin typeface="Arial" panose="020B0604020202020204" pitchFamily="34" charset="0"/>
              </a:rPr>
              <a:t>December 5, 2018</a:t>
            </a:r>
            <a:endParaRPr lang="en-US" sz="1200" dirty="0">
              <a:solidFill>
                <a:schemeClr val="bg1"/>
              </a:solidFill>
              <a:latin typeface="Arial" panose="020B0604020202020204" pitchFamily="34" charset="0"/>
            </a:endParaRPr>
          </a:p>
          <a:p>
            <a:endParaRPr lang="en-US" sz="1200" b="1" dirty="0">
              <a:solidFill>
                <a:schemeClr val="bg1"/>
              </a:solidFill>
              <a:latin typeface="Arial" panose="020B0604020202020204" pitchFamily="34" charset="0"/>
            </a:endParaRPr>
          </a:p>
          <a:p>
            <a:pPr marR="1130" algn="just"/>
            <a:r>
              <a:rPr lang="en-US" sz="1200" dirty="0">
                <a:solidFill>
                  <a:schemeClr val="bg1"/>
                </a:solidFill>
                <a:latin typeface="Arial" panose="020B0604020202020204" pitchFamily="34" charset="0"/>
              </a:rPr>
              <a:t>With regards to the Vanguard held investment accounts of Sierra Foothill Conservancy, specifically the Simple IRA, the Vanguard Federal Money Market Account, and the Vanguard Long-Term Investment Account, the following individuals are authorized by the Sierra Foothill Conservancy Board of Directors to have signature authority, to view and access information and reports and to authorize transfers based on our Investment Policy (Revised December 2018).</a:t>
            </a:r>
          </a:p>
          <a:p>
            <a:endParaRPr lang="en-US" sz="1200" dirty="0">
              <a:solidFill>
                <a:schemeClr val="bg1"/>
              </a:solidFill>
              <a:latin typeface="Arial" panose="020B0604020202020204" pitchFamily="34" charset="0"/>
            </a:endParaRPr>
          </a:p>
          <a:p>
            <a:pPr marR="1570"/>
            <a:r>
              <a:rPr lang="en-US" sz="1200" b="1" dirty="0">
                <a:solidFill>
                  <a:schemeClr val="bg1"/>
                </a:solidFill>
                <a:latin typeface="Arial" panose="020B0604020202020204" pitchFamily="34" charset="0"/>
              </a:rPr>
              <a:t>The following officers of the corporation have Signature Authority, and authorization for deposits and withdrawals:</a:t>
            </a:r>
            <a:endParaRPr lang="en-US" sz="1200" dirty="0">
              <a:solidFill>
                <a:schemeClr val="bg1"/>
              </a:solidFill>
              <a:latin typeface="Arial" panose="020B0604020202020204" pitchFamily="34" charset="0"/>
            </a:endParaRPr>
          </a:p>
          <a:p>
            <a:pPr lvl="1"/>
            <a:r>
              <a:rPr lang="en-US" sz="1200" dirty="0">
                <a:solidFill>
                  <a:schemeClr val="bg1"/>
                </a:solidFill>
                <a:latin typeface="Arial" panose="020B0604020202020204" pitchFamily="34" charset="0"/>
              </a:rPr>
              <a:t>Paul </a:t>
            </a:r>
            <a:r>
              <a:rPr lang="en-US" sz="1200" dirty="0" err="1">
                <a:solidFill>
                  <a:schemeClr val="bg1"/>
                </a:solidFill>
                <a:latin typeface="Arial" panose="020B0604020202020204" pitchFamily="34" charset="0"/>
              </a:rPr>
              <a:t>Beare</a:t>
            </a:r>
            <a:r>
              <a:rPr lang="en-US" sz="1200" dirty="0">
                <a:solidFill>
                  <a:schemeClr val="bg1"/>
                </a:solidFill>
                <a:latin typeface="Arial" panose="020B0604020202020204" pitchFamily="34" charset="0"/>
              </a:rPr>
              <a:t>, President</a:t>
            </a:r>
          </a:p>
          <a:p>
            <a:pPr marR="41740" lvl="1"/>
            <a:r>
              <a:rPr lang="en-US" sz="1200" dirty="0">
                <a:solidFill>
                  <a:schemeClr val="bg1"/>
                </a:solidFill>
                <a:latin typeface="Arial" panose="020B0604020202020204" pitchFamily="34" charset="0"/>
              </a:rPr>
              <a:t>Lynn Gorman, Board of Directors </a:t>
            </a:r>
          </a:p>
          <a:p>
            <a:pPr marR="41740" lvl="1"/>
            <a:r>
              <a:rPr lang="en-US" sz="1200" dirty="0">
                <a:solidFill>
                  <a:schemeClr val="bg1"/>
                </a:solidFill>
                <a:latin typeface="Arial" panose="020B0604020202020204" pitchFamily="34" charset="0"/>
              </a:rPr>
              <a:t>Jon Edwards, Treasurer</a:t>
            </a:r>
          </a:p>
          <a:p>
            <a:endParaRPr lang="en-US" sz="1200" dirty="0">
              <a:solidFill>
                <a:schemeClr val="bg1"/>
              </a:solidFill>
              <a:latin typeface="Arial" panose="020B0604020202020204" pitchFamily="34" charset="0"/>
            </a:endParaRPr>
          </a:p>
          <a:p>
            <a:pPr marR="1570"/>
            <a:r>
              <a:rPr lang="en-US" sz="1200" b="1" dirty="0">
                <a:solidFill>
                  <a:schemeClr val="bg1"/>
                </a:solidFill>
                <a:latin typeface="Arial" panose="020B0604020202020204" pitchFamily="34" charset="0"/>
              </a:rPr>
              <a:t>The following directors of the corporation are authorized to view, access and facilitate all transfers, either deposits or withdrawals:</a:t>
            </a:r>
            <a:endParaRPr lang="en-US" sz="1200" dirty="0">
              <a:solidFill>
                <a:schemeClr val="bg1"/>
              </a:solidFill>
              <a:latin typeface="Arial" panose="020B0604020202020204" pitchFamily="34" charset="0"/>
            </a:endParaRPr>
          </a:p>
          <a:p>
            <a:pPr lvl="1"/>
            <a:r>
              <a:rPr lang="en-US" sz="1200" dirty="0">
                <a:solidFill>
                  <a:schemeClr val="bg1"/>
                </a:solidFill>
                <a:latin typeface="Arial" panose="020B0604020202020204" pitchFamily="34" charset="0"/>
              </a:rPr>
              <a:t>Bridget Fithian, Executive Director</a:t>
            </a:r>
          </a:p>
          <a:p>
            <a:pPr lvl="1"/>
            <a:r>
              <a:rPr lang="en-US" sz="1200" dirty="0">
                <a:solidFill>
                  <a:schemeClr val="bg1"/>
                </a:solidFill>
                <a:latin typeface="Arial" panose="020B0604020202020204" pitchFamily="34" charset="0"/>
              </a:rPr>
              <a:t>Mary Kate McKenna, Operations Director</a:t>
            </a:r>
          </a:p>
          <a:p>
            <a:pPr marR="1570"/>
            <a:r>
              <a:rPr lang="en-US" sz="1200" dirty="0">
                <a:solidFill>
                  <a:schemeClr val="bg1"/>
                </a:solidFill>
                <a:latin typeface="Arial" panose="020B0604020202020204" pitchFamily="34" charset="0"/>
              </a:rPr>
              <a:t>PASSED AND ADOPTED, by the following email vote on December 5, 2018</a:t>
            </a:r>
          </a:p>
          <a:p>
            <a:pPr marR="1570"/>
            <a:r>
              <a:rPr lang="en-US" sz="1200" dirty="0">
                <a:solidFill>
                  <a:schemeClr val="bg1"/>
                </a:solidFill>
                <a:latin typeface="Arial" panose="020B0604020202020204" pitchFamily="34" charset="0"/>
              </a:rPr>
              <a:t>YES </a:t>
            </a:r>
            <a:r>
              <a:rPr lang="en-US" sz="1200" u="sng" dirty="0">
                <a:solidFill>
                  <a:schemeClr val="bg1"/>
                </a:solidFill>
                <a:latin typeface="Arial" panose="020B0604020202020204" pitchFamily="34" charset="0"/>
              </a:rPr>
              <a:t>                     </a:t>
            </a:r>
            <a:endParaRPr lang="en-US" sz="1200" dirty="0">
              <a:solidFill>
                <a:schemeClr val="bg1"/>
              </a:solidFill>
              <a:latin typeface="Arial" panose="020B0604020202020204" pitchFamily="34" charset="0"/>
            </a:endParaRPr>
          </a:p>
          <a:p>
            <a:pPr algn="just"/>
            <a:r>
              <a:rPr lang="en-US" sz="1200" dirty="0">
                <a:solidFill>
                  <a:schemeClr val="bg1"/>
                </a:solidFill>
                <a:latin typeface="Arial" panose="020B0604020202020204" pitchFamily="34" charset="0"/>
              </a:rPr>
              <a:t>NO </a:t>
            </a:r>
            <a:r>
              <a:rPr lang="en-US" sz="1200" u="sng" dirty="0">
                <a:solidFill>
                  <a:schemeClr val="bg1"/>
                </a:solidFill>
                <a:latin typeface="Arial" panose="020B0604020202020204" pitchFamily="34" charset="0"/>
              </a:rPr>
              <a:t>                     </a:t>
            </a:r>
            <a:endParaRPr lang="en-US" sz="1200" dirty="0">
              <a:solidFill>
                <a:schemeClr val="bg1"/>
              </a:solidFill>
              <a:latin typeface="Arial" panose="020B0604020202020204" pitchFamily="34" charset="0"/>
            </a:endParaRPr>
          </a:p>
          <a:p>
            <a:pPr marR="63440"/>
            <a:r>
              <a:rPr lang="en-US" sz="1200" dirty="0">
                <a:solidFill>
                  <a:schemeClr val="bg1"/>
                </a:solidFill>
                <a:latin typeface="Arial" panose="020B0604020202020204" pitchFamily="34" charset="0"/>
              </a:rPr>
              <a:t>ABSTAIN </a:t>
            </a:r>
            <a:r>
              <a:rPr lang="en-US" sz="1200" u="sng" dirty="0">
                <a:solidFill>
                  <a:schemeClr val="bg1"/>
                </a:solidFill>
                <a:latin typeface="Arial" panose="020B0604020202020204" pitchFamily="34" charset="0"/>
              </a:rPr>
              <a:t>                     </a:t>
            </a:r>
            <a:r>
              <a:rPr lang="en-US" sz="1200" dirty="0">
                <a:solidFill>
                  <a:schemeClr val="bg1"/>
                </a:solidFill>
                <a:latin typeface="Arial" panose="020B0604020202020204" pitchFamily="34" charset="0"/>
              </a:rPr>
              <a:t> </a:t>
            </a:r>
          </a:p>
          <a:p>
            <a:pPr marR="63440"/>
            <a:r>
              <a:rPr lang="en-US" sz="1200" dirty="0">
                <a:solidFill>
                  <a:schemeClr val="bg1"/>
                </a:solidFill>
                <a:latin typeface="Arial" panose="020B0604020202020204" pitchFamily="34" charset="0"/>
              </a:rPr>
              <a:t>ABSENT </a:t>
            </a:r>
            <a:r>
              <a:rPr lang="en-US" sz="1200" u="sng" dirty="0">
                <a:solidFill>
                  <a:schemeClr val="bg1"/>
                </a:solidFill>
                <a:latin typeface="Arial" panose="020B0604020202020204" pitchFamily="34" charset="0"/>
              </a:rPr>
              <a:t>                     </a:t>
            </a:r>
            <a:endParaRPr lang="en-US" sz="1200" dirty="0">
              <a:solidFill>
                <a:schemeClr val="bg1"/>
              </a:solidFill>
              <a:latin typeface="Arial" panose="020B0604020202020204" pitchFamily="34" charset="0"/>
            </a:endParaRPr>
          </a:p>
          <a:p>
            <a:endParaRPr lang="en-US" sz="1000" dirty="0">
              <a:solidFill>
                <a:schemeClr val="bg1"/>
              </a:solidFill>
              <a:latin typeface="Arial" panose="020B0604020202020204" pitchFamily="34" charset="0"/>
            </a:endParaRPr>
          </a:p>
          <a:p>
            <a:r>
              <a:rPr lang="en-US" sz="1200" dirty="0">
                <a:solidFill>
                  <a:schemeClr val="bg1"/>
                </a:solidFill>
                <a:latin typeface="Arial" panose="020B0604020202020204" pitchFamily="34" charset="0"/>
              </a:rPr>
              <a:t>Attested to by </a:t>
            </a:r>
            <a:r>
              <a:rPr lang="en-US" sz="1200" u="sng" dirty="0">
                <a:solidFill>
                  <a:schemeClr val="bg1"/>
                </a:solidFill>
                <a:latin typeface="Arial" panose="020B0604020202020204" pitchFamily="34" charset="0"/>
              </a:rPr>
              <a:t>                                                                                                   </a:t>
            </a:r>
            <a:endParaRPr lang="en-US" sz="1200" dirty="0">
              <a:solidFill>
                <a:schemeClr val="bg1"/>
              </a:solidFill>
              <a:latin typeface="Arial" panose="020B0604020202020204" pitchFamily="34" charset="0"/>
            </a:endParaRPr>
          </a:p>
          <a:p>
            <a:pPr lvl="4"/>
            <a:r>
              <a:rPr lang="en-US" sz="1200" dirty="0">
                <a:solidFill>
                  <a:schemeClr val="bg1"/>
                </a:solidFill>
                <a:latin typeface="Arial" panose="020B0604020202020204" pitchFamily="34" charset="0"/>
              </a:rPr>
              <a:t>Margot </a:t>
            </a:r>
            <a:r>
              <a:rPr lang="en-US" sz="1200" dirty="0" err="1">
                <a:solidFill>
                  <a:schemeClr val="bg1"/>
                </a:solidFill>
                <a:latin typeface="Arial" panose="020B0604020202020204" pitchFamily="34" charset="0"/>
              </a:rPr>
              <a:t>Cegielski</a:t>
            </a:r>
            <a:r>
              <a:rPr lang="en-US" sz="1200" dirty="0">
                <a:solidFill>
                  <a:schemeClr val="bg1"/>
                </a:solidFill>
                <a:latin typeface="Arial" panose="020B0604020202020204" pitchFamily="34" charset="0"/>
              </a:rPr>
              <a:t>, Secretary of the Board</a:t>
            </a:r>
          </a:p>
        </p:txBody>
      </p:sp>
      <p:pic>
        <p:nvPicPr>
          <p:cNvPr id="7" name="Picture 6">
            <a:extLst>
              <a:ext uri="{FF2B5EF4-FFF2-40B4-BE49-F238E27FC236}">
                <a16:creationId xmlns:a16="http://schemas.microsoft.com/office/drawing/2014/main" id="{D7A2DE78-744D-4756-AE0D-BE57BDAD109E}"/>
              </a:ext>
            </a:extLst>
          </p:cNvPr>
          <p:cNvPicPr>
            <a:picLocks noChangeAspect="1"/>
          </p:cNvPicPr>
          <p:nvPr/>
        </p:nvPicPr>
        <p:blipFill>
          <a:blip r:embed="rId2"/>
          <a:stretch>
            <a:fillRect/>
          </a:stretch>
        </p:blipFill>
        <p:spPr>
          <a:xfrm>
            <a:off x="1001343" y="866640"/>
            <a:ext cx="4662802" cy="4632573"/>
          </a:xfrm>
          <a:prstGeom prst="rect">
            <a:avLst/>
          </a:prstGeom>
        </p:spPr>
      </p:pic>
    </p:spTree>
    <p:extLst>
      <p:ext uri="{BB962C8B-B14F-4D97-AF65-F5344CB8AC3E}">
        <p14:creationId xmlns:p14="http://schemas.microsoft.com/office/powerpoint/2010/main" val="2473572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7D0E95B-303A-48D0-BF77-61BC27FE1F78}"/>
              </a:ext>
            </a:extLst>
          </p:cNvPr>
          <p:cNvSpPr>
            <a:spLocks noGrp="1"/>
          </p:cNvSpPr>
          <p:nvPr>
            <p:ph type="pic" idx="1"/>
          </p:nvPr>
        </p:nvSpPr>
        <p:spPr/>
      </p:sp>
      <p:sp>
        <p:nvSpPr>
          <p:cNvPr id="6" name="TextBox 5">
            <a:extLst>
              <a:ext uri="{FF2B5EF4-FFF2-40B4-BE49-F238E27FC236}">
                <a16:creationId xmlns:a16="http://schemas.microsoft.com/office/drawing/2014/main" id="{AD0177DC-87A5-4C13-B78F-37421C68EB50}"/>
              </a:ext>
            </a:extLst>
          </p:cNvPr>
          <p:cNvSpPr txBox="1"/>
          <p:nvPr/>
        </p:nvSpPr>
        <p:spPr>
          <a:xfrm>
            <a:off x="1221996" y="109144"/>
            <a:ext cx="9748007" cy="369332"/>
          </a:xfrm>
          <a:prstGeom prst="rect">
            <a:avLst/>
          </a:prstGeom>
          <a:solidFill>
            <a:schemeClr val="bg1">
              <a:lumMod val="50000"/>
              <a:lumOff val="50000"/>
            </a:schemeClr>
          </a:solidFill>
        </p:spPr>
        <p:txBody>
          <a:bodyPr wrap="square" rtlCol="0">
            <a:spAutoFit/>
          </a:bodyPr>
          <a:lstStyle/>
          <a:p>
            <a:pPr algn="ctr"/>
            <a:r>
              <a:rPr lang="en-US" b="1" u="sng" dirty="0"/>
              <a:t>Review of Policies with Edits for Review</a:t>
            </a:r>
          </a:p>
        </p:txBody>
      </p:sp>
      <p:graphicFrame>
        <p:nvGraphicFramePr>
          <p:cNvPr id="7" name="Table 6">
            <a:extLst>
              <a:ext uri="{FF2B5EF4-FFF2-40B4-BE49-F238E27FC236}">
                <a16:creationId xmlns:a16="http://schemas.microsoft.com/office/drawing/2014/main" id="{BDEFCF50-96F5-4516-9E81-A744DF78B004}"/>
              </a:ext>
            </a:extLst>
          </p:cNvPr>
          <p:cNvGraphicFramePr>
            <a:graphicFrameLocks noGrp="1"/>
          </p:cNvGraphicFramePr>
          <p:nvPr>
            <p:extLst>
              <p:ext uri="{D42A27DB-BD31-4B8C-83A1-F6EECF244321}">
                <p14:modId xmlns:p14="http://schemas.microsoft.com/office/powerpoint/2010/main" val="3769751839"/>
              </p:ext>
            </p:extLst>
          </p:nvPr>
        </p:nvGraphicFramePr>
        <p:xfrm>
          <a:off x="0" y="478475"/>
          <a:ext cx="12115014" cy="2286000"/>
        </p:xfrm>
        <a:graphic>
          <a:graphicData uri="http://schemas.openxmlformats.org/drawingml/2006/table">
            <a:tbl>
              <a:tblPr firstRow="1" bandRow="1">
                <a:tableStyleId>{5C22544A-7EE6-4342-B048-85BDC9FD1C3A}</a:tableStyleId>
              </a:tblPr>
              <a:tblGrid>
                <a:gridCol w="6057507">
                  <a:extLst>
                    <a:ext uri="{9D8B030D-6E8A-4147-A177-3AD203B41FA5}">
                      <a16:colId xmlns:a16="http://schemas.microsoft.com/office/drawing/2014/main" val="2111372109"/>
                    </a:ext>
                  </a:extLst>
                </a:gridCol>
                <a:gridCol w="6057507">
                  <a:extLst>
                    <a:ext uri="{9D8B030D-6E8A-4147-A177-3AD203B41FA5}">
                      <a16:colId xmlns:a16="http://schemas.microsoft.com/office/drawing/2014/main" val="3236968434"/>
                    </a:ext>
                  </a:extLst>
                </a:gridCol>
              </a:tblGrid>
              <a:tr h="327817">
                <a:tc>
                  <a:txBody>
                    <a:bodyPr/>
                    <a:lstStyle/>
                    <a:p>
                      <a:r>
                        <a:rPr lang="en-US" b="0" dirty="0">
                          <a:solidFill>
                            <a:schemeClr val="bg1"/>
                          </a:solidFill>
                        </a:rPr>
                        <a:t>Bylaws</a:t>
                      </a:r>
                    </a:p>
                  </a:txBody>
                  <a:tcPr/>
                </a:tc>
                <a:tc>
                  <a:txBody>
                    <a:bodyPr/>
                    <a:lstStyle/>
                    <a:p>
                      <a:r>
                        <a:rPr lang="en-US" b="0" dirty="0">
                          <a:solidFill>
                            <a:schemeClr val="bg1"/>
                          </a:solidFill>
                        </a:rPr>
                        <a:t>Revised to Reflect Current Practices</a:t>
                      </a:r>
                    </a:p>
                  </a:txBody>
                  <a:tcPr/>
                </a:tc>
                <a:extLst>
                  <a:ext uri="{0D108BD9-81ED-4DB2-BD59-A6C34878D82A}">
                    <a16:rowId xmlns:a16="http://schemas.microsoft.com/office/drawing/2014/main" val="893067149"/>
                  </a:ext>
                </a:extLst>
              </a:tr>
              <a:tr h="573681">
                <a:tc>
                  <a:txBody>
                    <a:bodyPr/>
                    <a:lstStyle/>
                    <a:p>
                      <a:r>
                        <a:rPr lang="en-US" dirty="0"/>
                        <a:t>Building Funds for Conservation Easement Stewardship and Defense</a:t>
                      </a:r>
                    </a:p>
                  </a:txBody>
                  <a:tcPr/>
                </a:tc>
                <a:tc>
                  <a:txBody>
                    <a:bodyPr/>
                    <a:lstStyle/>
                    <a:p>
                      <a:r>
                        <a:rPr lang="en-US" dirty="0"/>
                        <a:t>Extensive Edits to add language regarding Legal Defense Calculator (New LTA 2018 Requirement)</a:t>
                      </a:r>
                    </a:p>
                  </a:txBody>
                  <a:tcPr/>
                </a:tc>
                <a:extLst>
                  <a:ext uri="{0D108BD9-81ED-4DB2-BD59-A6C34878D82A}">
                    <a16:rowId xmlns:a16="http://schemas.microsoft.com/office/drawing/2014/main" val="1518097954"/>
                  </a:ext>
                </a:extLst>
              </a:tr>
              <a:tr h="573681">
                <a:tc>
                  <a:txBody>
                    <a:bodyPr/>
                    <a:lstStyle/>
                    <a:p>
                      <a:r>
                        <a:rPr lang="en-US" dirty="0"/>
                        <a:t>Records Policy</a:t>
                      </a:r>
                    </a:p>
                  </a:txBody>
                  <a:tcPr/>
                </a:tc>
                <a:tc>
                  <a:txBody>
                    <a:bodyPr/>
                    <a:lstStyle/>
                    <a:p>
                      <a:r>
                        <a:rPr lang="en-US" dirty="0"/>
                        <a:t>Reviewed, minor edits to current practices/ updated technology</a:t>
                      </a:r>
                    </a:p>
                  </a:txBody>
                  <a:tcPr/>
                </a:tc>
                <a:extLst>
                  <a:ext uri="{0D108BD9-81ED-4DB2-BD59-A6C34878D82A}">
                    <a16:rowId xmlns:a16="http://schemas.microsoft.com/office/drawing/2014/main" val="4104748621"/>
                  </a:ext>
                </a:extLst>
              </a:tr>
              <a:tr h="573681">
                <a:tc>
                  <a:txBody>
                    <a:bodyPr/>
                    <a:lstStyle/>
                    <a:p>
                      <a:r>
                        <a:rPr lang="en-US" dirty="0"/>
                        <a:t>Stewardship Procedures &amp; Fund Policy</a:t>
                      </a:r>
                    </a:p>
                  </a:txBody>
                  <a:tcPr/>
                </a:tc>
                <a:tc>
                  <a:txBody>
                    <a:bodyPr/>
                    <a:lstStyle/>
                    <a:p>
                      <a:r>
                        <a:rPr lang="en-US" dirty="0"/>
                        <a:t>Reviewed, Revisions to update to current practice and Revised LTA Standards</a:t>
                      </a:r>
                    </a:p>
                  </a:txBody>
                  <a:tcPr/>
                </a:tc>
                <a:extLst>
                  <a:ext uri="{0D108BD9-81ED-4DB2-BD59-A6C34878D82A}">
                    <a16:rowId xmlns:a16="http://schemas.microsoft.com/office/drawing/2014/main" val="958181446"/>
                  </a:ext>
                </a:extLst>
              </a:tr>
            </a:tbl>
          </a:graphicData>
        </a:graphic>
      </p:graphicFrame>
      <p:sp>
        <p:nvSpPr>
          <p:cNvPr id="8" name="TextBox 7">
            <a:extLst>
              <a:ext uri="{FF2B5EF4-FFF2-40B4-BE49-F238E27FC236}">
                <a16:creationId xmlns:a16="http://schemas.microsoft.com/office/drawing/2014/main" id="{6B1A6D69-C41F-4470-8E11-74869AE67435}"/>
              </a:ext>
            </a:extLst>
          </p:cNvPr>
          <p:cNvSpPr txBox="1"/>
          <p:nvPr/>
        </p:nvSpPr>
        <p:spPr>
          <a:xfrm>
            <a:off x="76985" y="2655117"/>
            <a:ext cx="12038029" cy="4524315"/>
          </a:xfrm>
          <a:prstGeom prst="rect">
            <a:avLst/>
          </a:prstGeom>
          <a:solidFill>
            <a:schemeClr val="tx1">
              <a:lumMod val="75000"/>
            </a:schemeClr>
          </a:solidFill>
        </p:spPr>
        <p:txBody>
          <a:bodyPr wrap="square" rtlCol="0">
            <a:spAutoFit/>
          </a:bodyPr>
          <a:lstStyle/>
          <a:p>
            <a:pPr marL="285750" indent="-285750">
              <a:buFont typeface="Arial" panose="020B0604020202020204" pitchFamily="34" charset="0"/>
              <a:buChar char="•"/>
            </a:pPr>
            <a:r>
              <a:rPr lang="en-US" b="1" dirty="0">
                <a:solidFill>
                  <a:schemeClr val="bg1"/>
                </a:solidFill>
              </a:rPr>
              <a:t>Revised in three sections:</a:t>
            </a:r>
          </a:p>
          <a:p>
            <a:pPr marL="285750" indent="-285750">
              <a:buFont typeface="Arial" panose="020B0604020202020204" pitchFamily="34" charset="0"/>
              <a:buChar char="•"/>
            </a:pPr>
            <a:r>
              <a:rPr lang="en-US" sz="1050" b="1" dirty="0">
                <a:solidFill>
                  <a:schemeClr val="bg1"/>
                </a:solidFill>
              </a:rPr>
              <a:t>Article II: </a:t>
            </a:r>
            <a:r>
              <a:rPr lang="en-US" sz="1050" dirty="0">
                <a:solidFill>
                  <a:schemeClr val="bg1"/>
                </a:solidFill>
              </a:rPr>
              <a:t>Offices, Section 2.01 – Principal Office</a:t>
            </a:r>
          </a:p>
          <a:p>
            <a:r>
              <a:rPr lang="en-US" sz="1050" dirty="0">
                <a:solidFill>
                  <a:schemeClr val="bg1"/>
                </a:solidFill>
              </a:rPr>
              <a:t>	Propose to change language to have principal office within the service region and any changes would be at the discretion of the Board of Directors.</a:t>
            </a:r>
          </a:p>
          <a:p>
            <a:pPr marL="285750" indent="-285750">
              <a:buFont typeface="Arial" panose="020B0604020202020204" pitchFamily="34" charset="0"/>
              <a:buChar char="•"/>
            </a:pPr>
            <a:r>
              <a:rPr lang="en-US" sz="1050" b="1" dirty="0">
                <a:solidFill>
                  <a:schemeClr val="bg1"/>
                </a:solidFill>
              </a:rPr>
              <a:t>Article IV</a:t>
            </a:r>
            <a:r>
              <a:rPr lang="en-US" sz="1050" dirty="0">
                <a:solidFill>
                  <a:schemeClr val="bg1"/>
                </a:solidFill>
              </a:rPr>
              <a:t>: Directors, Section 4.07 – Annual Meeting of Directors</a:t>
            </a:r>
          </a:p>
          <a:p>
            <a:r>
              <a:rPr lang="en-US" sz="1050" dirty="0">
                <a:solidFill>
                  <a:schemeClr val="bg1"/>
                </a:solidFill>
              </a:rPr>
              <a:t>	Current Bylaws state annual meeting is to be held during a designated Saturday during the third quarter of each fiscal year (which would mean April – June of each fiscal year).</a:t>
            </a:r>
          </a:p>
          <a:p>
            <a:r>
              <a:rPr lang="en-US" sz="1050" dirty="0">
                <a:solidFill>
                  <a:schemeClr val="bg1"/>
                </a:solidFill>
              </a:rPr>
              <a:t>		Propose changing the language to reflect our current practice of 2nd Quarter (October) OR begin holding the retreat during the time frame in current Bylaws in lieu of an already scheduled 			Board of Directors Meeting (we currently meet each of those three months)</a:t>
            </a:r>
          </a:p>
          <a:p>
            <a:pPr marL="285750" indent="-285750">
              <a:buFont typeface="Arial" panose="020B0604020202020204" pitchFamily="34" charset="0"/>
              <a:buChar char="•"/>
            </a:pPr>
            <a:r>
              <a:rPr lang="en-US" sz="1050" b="1" dirty="0">
                <a:solidFill>
                  <a:schemeClr val="bg1"/>
                </a:solidFill>
              </a:rPr>
              <a:t>Article IX: </a:t>
            </a:r>
            <a:r>
              <a:rPr lang="en-US" sz="1050" dirty="0">
                <a:solidFill>
                  <a:schemeClr val="bg1"/>
                </a:solidFill>
              </a:rPr>
              <a:t>Records and Reports, Section 9.04 Annual Report</a:t>
            </a:r>
          </a:p>
          <a:p>
            <a:r>
              <a:rPr lang="en-US" sz="1050" dirty="0">
                <a:solidFill>
                  <a:schemeClr val="bg1"/>
                </a:solidFill>
              </a:rPr>
              <a:t>	Current Bylaws require the Annual Report should be issued within 180 days after the end of the Fiscal Year (which would mean no later than the end of December each year).</a:t>
            </a:r>
          </a:p>
          <a:p>
            <a:r>
              <a:rPr lang="en-US" sz="1050" dirty="0">
                <a:solidFill>
                  <a:schemeClr val="bg1"/>
                </a:solidFill>
              </a:rPr>
              <a:t>		Proposed language change to January of each calendar year – which would then allow for points 1-6 to be addressed adequately in the Annual Report which includes information found</a:t>
            </a:r>
          </a:p>
          <a:p>
            <a:r>
              <a:rPr lang="en-US" sz="1050" dirty="0">
                <a:solidFill>
                  <a:schemeClr val="bg1"/>
                </a:solidFill>
              </a:rPr>
              <a:t>		in the audited financial report which is typically released in December and presented and approved by the board in December of each calendar year.</a:t>
            </a:r>
          </a:p>
          <a:p>
            <a:pPr marL="285750" indent="-285750">
              <a:buFont typeface="Arial" panose="020B0604020202020204" pitchFamily="34" charset="0"/>
              <a:buChar char="•"/>
            </a:pPr>
            <a:endParaRPr lang="en-US" sz="1050" b="1" u="sng" dirty="0">
              <a:solidFill>
                <a:schemeClr val="bg1"/>
              </a:solidFill>
            </a:endParaRPr>
          </a:p>
          <a:p>
            <a:pPr marL="285750" indent="-285750">
              <a:buFont typeface="Arial" panose="020B0604020202020204" pitchFamily="34" charset="0"/>
              <a:buChar char="•"/>
            </a:pPr>
            <a:r>
              <a:rPr lang="en-US" sz="1050" b="1" u="sng" dirty="0">
                <a:solidFill>
                  <a:schemeClr val="bg1"/>
                </a:solidFill>
              </a:rPr>
              <a:t>Building Funds for Conservation Easement Stewardship and Defense</a:t>
            </a:r>
          </a:p>
          <a:p>
            <a:r>
              <a:rPr lang="en-US" sz="1050" dirty="0">
                <a:solidFill>
                  <a:schemeClr val="bg1"/>
                </a:solidFill>
              </a:rPr>
              <a:t> </a:t>
            </a:r>
          </a:p>
          <a:p>
            <a:r>
              <a:rPr lang="en-US" sz="1050" dirty="0">
                <a:solidFill>
                  <a:schemeClr val="bg1"/>
                </a:solidFill>
              </a:rPr>
              <a:t>Revised to incorporate the new 2018 LTA requirement to present and approve that the fund balances in both the CE Stewardship Fund and CE Defense Fund are adequate per new guidelines</a:t>
            </a:r>
          </a:p>
          <a:p>
            <a:r>
              <a:rPr lang="en-US" sz="1050" dirty="0">
                <a:solidFill>
                  <a:schemeClr val="bg1"/>
                </a:solidFill>
              </a:rPr>
              <a:t>	</a:t>
            </a:r>
            <a:r>
              <a:rPr lang="en-US" sz="1050" b="1" dirty="0">
                <a:solidFill>
                  <a:schemeClr val="bg1"/>
                </a:solidFill>
              </a:rPr>
              <a:t>CE Stewardship Fund</a:t>
            </a:r>
            <a:r>
              <a:rPr lang="en-US" sz="1050" dirty="0">
                <a:solidFill>
                  <a:schemeClr val="bg1"/>
                </a:solidFill>
              </a:rPr>
              <a:t>: must have a minimum of $3,500 per CE and Fee Title Property for stewardship monitoring</a:t>
            </a:r>
          </a:p>
          <a:p>
            <a:r>
              <a:rPr lang="en-US" sz="1050" dirty="0">
                <a:solidFill>
                  <a:schemeClr val="bg1"/>
                </a:solidFill>
              </a:rPr>
              <a:t>	</a:t>
            </a:r>
            <a:r>
              <a:rPr lang="en-US" sz="1050" b="1" dirty="0">
                <a:solidFill>
                  <a:schemeClr val="bg1"/>
                </a:solidFill>
              </a:rPr>
              <a:t>CE Defense Fund</a:t>
            </a:r>
            <a:r>
              <a:rPr lang="en-US" sz="1050" dirty="0">
                <a:solidFill>
                  <a:schemeClr val="bg1"/>
                </a:solidFill>
              </a:rPr>
              <a:t>: must use the LTA designed and approved Legal Defense Calculator</a:t>
            </a:r>
          </a:p>
          <a:p>
            <a:pPr marL="285750" indent="-285750">
              <a:buFont typeface="Arial" panose="020B0604020202020204" pitchFamily="34" charset="0"/>
              <a:buChar char="•"/>
            </a:pPr>
            <a:r>
              <a:rPr lang="en-US" sz="1050" b="1" u="sng" dirty="0">
                <a:solidFill>
                  <a:schemeClr val="bg1"/>
                </a:solidFill>
              </a:rPr>
              <a:t>Records Policy</a:t>
            </a:r>
          </a:p>
          <a:p>
            <a:pPr marL="285750" indent="-285750">
              <a:buFont typeface="Arial" panose="020B0604020202020204" pitchFamily="34" charset="0"/>
              <a:buChar char="•"/>
            </a:pPr>
            <a:endParaRPr lang="en-US" sz="1050" dirty="0">
              <a:solidFill>
                <a:schemeClr val="bg1"/>
              </a:solidFill>
            </a:endParaRPr>
          </a:p>
          <a:p>
            <a:r>
              <a:rPr lang="en-US" sz="1050" dirty="0">
                <a:solidFill>
                  <a:schemeClr val="bg1"/>
                </a:solidFill>
              </a:rPr>
              <a:t>	Revised to reflect current technology changes, SFC current best practices for records storage and included more “indefinitely held records” per the 2018 release of LTA Standards and Practices.</a:t>
            </a:r>
          </a:p>
          <a:p>
            <a:pPr marL="285750" indent="-285750">
              <a:buFont typeface="Arial" panose="020B0604020202020204" pitchFamily="34" charset="0"/>
              <a:buChar char="•"/>
            </a:pPr>
            <a:endParaRPr lang="en-US" sz="1050" u="sng" dirty="0">
              <a:solidFill>
                <a:schemeClr val="bg1"/>
              </a:solidFill>
            </a:endParaRPr>
          </a:p>
          <a:p>
            <a:pPr marL="285750" indent="-285750">
              <a:buFont typeface="Arial" panose="020B0604020202020204" pitchFamily="34" charset="0"/>
              <a:buChar char="•"/>
            </a:pPr>
            <a:r>
              <a:rPr lang="en-US" sz="1050" b="1" u="sng" dirty="0">
                <a:solidFill>
                  <a:schemeClr val="bg1"/>
                </a:solidFill>
              </a:rPr>
              <a:t>Stewardship Procedures &amp; Fund Policy</a:t>
            </a:r>
          </a:p>
          <a:p>
            <a:r>
              <a:rPr lang="en-US" sz="1050" dirty="0">
                <a:solidFill>
                  <a:schemeClr val="bg1"/>
                </a:solidFill>
              </a:rPr>
              <a:t> </a:t>
            </a:r>
          </a:p>
          <a:p>
            <a:r>
              <a:rPr lang="en-US" sz="1050" dirty="0">
                <a:solidFill>
                  <a:schemeClr val="bg1"/>
                </a:solidFill>
              </a:rPr>
              <a:t>	Revised to reflect use of LTA designed and approved Legal Defense Calculator and designate all Funds are to be managed in concert with Investment Policy.</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67756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2CA9B6-4696-4754-85E4-8CABC16C8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A9A1B4E-BA04-49DB-A7FC-AAC824E9FE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4" name="Picture 13">
            <a:extLst>
              <a:ext uri="{FF2B5EF4-FFF2-40B4-BE49-F238E27FC236}">
                <a16:creationId xmlns:a16="http://schemas.microsoft.com/office/drawing/2014/main" id="{DEB81022-BC5D-4044-B798-FA0517B46B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6" name="Rectangle 15">
            <a:extLst>
              <a:ext uri="{FF2B5EF4-FFF2-40B4-BE49-F238E27FC236}">
                <a16:creationId xmlns:a16="http://schemas.microsoft.com/office/drawing/2014/main" id="{D23277EE-B44B-4433-AC85-268C83D342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6893633-2491-40F3-A8F8-3048B013B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F600BF4-BBEF-41D0-AF2D-5FE8F1408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5891209"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F8B53F0-C10D-446F-B33C-C6A69007428F}"/>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51939" y="3265639"/>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p:nvSpPr>
          <p:cNvPr id="2" name="Title 1">
            <a:extLst>
              <a:ext uri="{FF2B5EF4-FFF2-40B4-BE49-F238E27FC236}">
                <a16:creationId xmlns:a16="http://schemas.microsoft.com/office/drawing/2014/main" id="{7B9D832F-E7C7-48BD-8428-37DDF274FC49}"/>
              </a:ext>
            </a:extLst>
          </p:cNvPr>
          <p:cNvSpPr>
            <a:spLocks noGrp="1"/>
          </p:cNvSpPr>
          <p:nvPr>
            <p:ph type="ctrTitle"/>
          </p:nvPr>
        </p:nvSpPr>
        <p:spPr>
          <a:xfrm>
            <a:off x="1969804" y="3428998"/>
            <a:ext cx="3972924" cy="2268559"/>
          </a:xfrm>
        </p:spPr>
        <p:txBody>
          <a:bodyPr>
            <a:normAutofit/>
          </a:bodyPr>
          <a:lstStyle/>
          <a:p>
            <a:r>
              <a:rPr lang="en-US" sz="4800"/>
              <a:t>Thank you for joining us!</a:t>
            </a:r>
          </a:p>
        </p:txBody>
      </p:sp>
      <p:sp>
        <p:nvSpPr>
          <p:cNvPr id="3" name="Subtitle 2">
            <a:extLst>
              <a:ext uri="{FF2B5EF4-FFF2-40B4-BE49-F238E27FC236}">
                <a16:creationId xmlns:a16="http://schemas.microsoft.com/office/drawing/2014/main" id="{B741270C-D33C-40A3-920E-2EA5CC874EB8}"/>
              </a:ext>
            </a:extLst>
          </p:cNvPr>
          <p:cNvSpPr>
            <a:spLocks noGrp="1"/>
          </p:cNvSpPr>
          <p:nvPr>
            <p:ph type="subTitle" idx="1"/>
          </p:nvPr>
        </p:nvSpPr>
        <p:spPr>
          <a:xfrm>
            <a:off x="2019969" y="5280809"/>
            <a:ext cx="3817821" cy="1160213"/>
          </a:xfrm>
        </p:spPr>
        <p:txBody>
          <a:bodyPr>
            <a:normAutofit/>
          </a:bodyPr>
          <a:lstStyle/>
          <a:p>
            <a:pPr marL="457200" indent="-457200">
              <a:lnSpc>
                <a:spcPct val="110000"/>
              </a:lnSpc>
              <a:buFont typeface="Arial" panose="020B0604020202020204" pitchFamily="34" charset="0"/>
              <a:buChar char="•"/>
            </a:pPr>
            <a:r>
              <a:rPr lang="en-US"/>
              <a:t>Logistics for next meeting (January 23, 2019)</a:t>
            </a:r>
          </a:p>
          <a:p>
            <a:pPr marL="457200" indent="-457200">
              <a:lnSpc>
                <a:spcPct val="110000"/>
              </a:lnSpc>
              <a:buFont typeface="Arial" panose="020B0604020202020204" pitchFamily="34" charset="0"/>
              <a:buChar char="•"/>
            </a:pPr>
            <a:r>
              <a:rPr lang="en-US"/>
              <a:t>Adjourn to Execute Session</a:t>
            </a:r>
            <a:endParaRPr lang="en-US" dirty="0"/>
          </a:p>
        </p:txBody>
      </p:sp>
      <p:pic>
        <p:nvPicPr>
          <p:cNvPr id="5" name="Picture 4" descr="A close up of a tree&#10;&#10;Description generated with very high confidence">
            <a:extLst>
              <a:ext uri="{FF2B5EF4-FFF2-40B4-BE49-F238E27FC236}">
                <a16:creationId xmlns:a16="http://schemas.microsoft.com/office/drawing/2014/main" id="{D4587EBC-1E75-4F04-A229-14850BF9AE62}"/>
              </a:ext>
            </a:extLst>
          </p:cNvPr>
          <p:cNvPicPr>
            <a:picLocks noChangeAspect="1"/>
          </p:cNvPicPr>
          <p:nvPr/>
        </p:nvPicPr>
        <p:blipFill rotWithShape="1">
          <a:blip r:embed="rId4"/>
          <a:srcRect l="9884"/>
          <a:stretch/>
        </p:blipFill>
        <p:spPr>
          <a:xfrm>
            <a:off x="6749807" y="227"/>
            <a:ext cx="4635113" cy="6858000"/>
          </a:xfrm>
          <a:prstGeom prst="rect">
            <a:avLst/>
          </a:prstGeom>
          <a:ln w="12700">
            <a:solidFill>
              <a:schemeClr val="tx1"/>
            </a:solidFill>
          </a:ln>
        </p:spPr>
      </p:pic>
      <p:sp>
        <p:nvSpPr>
          <p:cNvPr id="24" name="Rectangle 23">
            <a:extLst>
              <a:ext uri="{FF2B5EF4-FFF2-40B4-BE49-F238E27FC236}">
                <a16:creationId xmlns:a16="http://schemas.microsoft.com/office/drawing/2014/main" id="{8E3FBB69-81FC-455A-9F72-076CADABD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3181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319</TotalTime>
  <Words>1726</Words>
  <Application>Microsoft Office PowerPoint</Application>
  <PresentationFormat>Widescreen</PresentationFormat>
  <Paragraphs>404</Paragraphs>
  <Slides>30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Arial</vt:lpstr>
      <vt:lpstr>Calibri</vt:lpstr>
      <vt:lpstr>Calibri Light</vt:lpstr>
      <vt:lpstr>MS Shell Dlg 2</vt:lpstr>
      <vt:lpstr>Times New Roman</vt:lpstr>
      <vt:lpstr>Wingdings</vt:lpstr>
      <vt:lpstr>Wingdings 3</vt:lpstr>
      <vt:lpstr>Madison</vt:lpstr>
      <vt:lpstr>Office Theme</vt:lpstr>
      <vt:lpstr>Board of Directors Meeting</vt:lpstr>
      <vt:lpstr>Call to Order</vt:lpstr>
      <vt:lpstr>Consent Agenda:  Minutes from October 20, 2018 Meeting</vt:lpstr>
      <vt:lpstr>Agenda</vt:lpstr>
      <vt:lpstr>Governance</vt:lpstr>
      <vt:lpstr>Announcements / Information</vt:lpstr>
      <vt:lpstr>PowerPoint Presentation</vt:lpstr>
      <vt:lpstr>Sierra Foothill Conservancy 2018 Highlights</vt:lpstr>
      <vt:lpstr>Over 32,000 Acres Preserved!</vt:lpstr>
      <vt:lpstr>Projected to Conserve over 40,000 acres by end of 2019!</vt:lpstr>
      <vt:lpstr>Merced Falls Restoration Project</vt:lpstr>
      <vt:lpstr>Our 2018 Interns</vt:lpstr>
      <vt:lpstr>Out on the Range</vt:lpstr>
      <vt:lpstr>Expanded Fundraising &amp; Membership Development</vt:lpstr>
      <vt:lpstr>Trelio Ranchers Pairing</vt:lpstr>
      <vt:lpstr>Education &amp; Outreach </vt:lpstr>
      <vt:lpstr>Media &amp; Communications</vt:lpstr>
      <vt:lpstr>Grant Awards </vt:lpstr>
      <vt:lpstr>Management Accomplishments </vt:lpstr>
      <vt:lpstr>Public Policy Updates and Information </vt:lpstr>
      <vt:lpstr>Treasurer’s Report </vt:lpstr>
      <vt:lpstr>Balance Sheet  Provided is a comparative report to prior fiscal year showing the Balance Sheet (compressed version) as of September 30, 2018. SFC shows improvement with increased Cash &amp; Cash Equivalents and a reduced Accounts Receivable total. NOTE: We are still waiting on various adjusting journal entries from Price Paige that may affect certain Balance Sheet Accounts – the 2nd quarter end review will show those adjustments.</vt:lpstr>
      <vt:lpstr>Cash Flow . </vt:lpstr>
      <vt:lpstr>Fund Balances  The Fund Balances sheet reflects the September 30, 2018 balances of each of our Restricted Funds. The numbers in (parenthesis) are the protected principle of each fund.</vt:lpstr>
      <vt:lpstr>Development</vt:lpstr>
      <vt:lpstr>Discussion/ Requests for Approval</vt:lpstr>
      <vt:lpstr>PowerPoint Presentation</vt:lpstr>
      <vt:lpstr>PowerPoint Presentation</vt:lpstr>
      <vt:lpstr>PowerPoint Presentation</vt:lpstr>
      <vt:lpstr>Thank you for joining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dc:title>
  <dc:creator>Heather Bromberg</dc:creator>
  <cp:lastModifiedBy>Heather Bromberg</cp:lastModifiedBy>
  <cp:revision>32</cp:revision>
  <cp:lastPrinted>2018-12-05T23:03:31Z</cp:lastPrinted>
  <dcterms:created xsi:type="dcterms:W3CDTF">2018-12-03T22:39:36Z</dcterms:created>
  <dcterms:modified xsi:type="dcterms:W3CDTF">2018-12-06T01:08:38Z</dcterms:modified>
</cp:coreProperties>
</file>